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8" r:id="rId3"/>
    <p:sldId id="289" r:id="rId4"/>
    <p:sldId id="257" r:id="rId5"/>
    <p:sldId id="258" r:id="rId6"/>
    <p:sldId id="271" r:id="rId7"/>
    <p:sldId id="305" r:id="rId8"/>
    <p:sldId id="306" r:id="rId9"/>
    <p:sldId id="307" r:id="rId10"/>
    <p:sldId id="308" r:id="rId11"/>
    <p:sldId id="309" r:id="rId12"/>
    <p:sldId id="310" r:id="rId13"/>
    <p:sldId id="267" r:id="rId14"/>
    <p:sldId id="268" r:id="rId15"/>
    <p:sldId id="259" r:id="rId16"/>
    <p:sldId id="260" r:id="rId17"/>
    <p:sldId id="262" r:id="rId18"/>
    <p:sldId id="265" r:id="rId19"/>
    <p:sldId id="280" r:id="rId20"/>
    <p:sldId id="281" r:id="rId21"/>
    <p:sldId id="282" r:id="rId22"/>
    <p:sldId id="283" r:id="rId23"/>
    <p:sldId id="294" r:id="rId24"/>
    <p:sldId id="285" r:id="rId25"/>
    <p:sldId id="286" r:id="rId26"/>
    <p:sldId id="293" r:id="rId27"/>
    <p:sldId id="287" r:id="rId28"/>
    <p:sldId id="290" r:id="rId29"/>
    <p:sldId id="291" r:id="rId30"/>
    <p:sldId id="292" r:id="rId31"/>
    <p:sldId id="295" r:id="rId32"/>
    <p:sldId id="296" r:id="rId33"/>
    <p:sldId id="298" r:id="rId34"/>
    <p:sldId id="297" r:id="rId35"/>
    <p:sldId id="300" r:id="rId36"/>
    <p:sldId id="299" r:id="rId37"/>
    <p:sldId id="301" r:id="rId38"/>
    <p:sldId id="302" r:id="rId39"/>
    <p:sldId id="303" r:id="rId40"/>
    <p:sldId id="269" r:id="rId4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28D4746-3259-4D85-892A-E0CD5E3BBEA5}" v="6" dt="2025-01-14T10:04:12.63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6" d="100"/>
          <a:sy n="56" d="100"/>
        </p:scale>
        <p:origin x="97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9B8C853-3833-4BDD-B2D1-D2D1B8B5E5C9}" type="doc">
      <dgm:prSet loTypeId="urn:microsoft.com/office/officeart/2005/8/layout/vProcess5" loCatId="process" qsTypeId="urn:microsoft.com/office/officeart/2005/8/quickstyle/simple4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404D1147-11C5-4D24-81D6-EF1426392924}">
      <dgm:prSet/>
      <dgm:spPr/>
      <dgm:t>
        <a:bodyPr/>
        <a:lstStyle/>
        <a:p>
          <a:r>
            <a:rPr lang="pl-PL" b="1"/>
            <a:t>Trafność</a:t>
          </a:r>
          <a:r>
            <a:rPr lang="pl-PL"/>
            <a:t> – czy używamy właściwych miar?</a:t>
          </a:r>
          <a:endParaRPr lang="en-US"/>
        </a:p>
      </dgm:t>
    </dgm:pt>
    <dgm:pt modelId="{0CB79ABA-66FE-4107-8E2A-A21C762D5F6C}" type="parTrans" cxnId="{19B47E15-A2A9-4461-8D05-269C71258A2A}">
      <dgm:prSet/>
      <dgm:spPr/>
      <dgm:t>
        <a:bodyPr/>
        <a:lstStyle/>
        <a:p>
          <a:endParaRPr lang="en-US"/>
        </a:p>
      </dgm:t>
    </dgm:pt>
    <dgm:pt modelId="{0ADF471B-29C5-4B68-B05F-88D4F16B6A9A}" type="sibTrans" cxnId="{19B47E15-A2A9-4461-8D05-269C71258A2A}">
      <dgm:prSet/>
      <dgm:spPr/>
      <dgm:t>
        <a:bodyPr/>
        <a:lstStyle/>
        <a:p>
          <a:endParaRPr lang="en-US"/>
        </a:p>
      </dgm:t>
    </dgm:pt>
    <dgm:pt modelId="{740BA23A-0CFB-44BE-B332-EAB782C2C190}">
      <dgm:prSet/>
      <dgm:spPr/>
      <dgm:t>
        <a:bodyPr/>
        <a:lstStyle/>
        <a:p>
          <a:r>
            <a:rPr lang="pl-PL" b="1"/>
            <a:t>Rzetelność</a:t>
          </a:r>
          <a:r>
            <a:rPr lang="pl-PL"/>
            <a:t>/Wiarygodność – na ile wyniki są spójne?</a:t>
          </a:r>
          <a:endParaRPr lang="en-US"/>
        </a:p>
      </dgm:t>
    </dgm:pt>
    <dgm:pt modelId="{7DEDFA72-36F5-4EB9-A7E3-53CE738C9EAC}" type="parTrans" cxnId="{33CC99C5-98EC-426E-BD43-846C61FE6C38}">
      <dgm:prSet/>
      <dgm:spPr/>
      <dgm:t>
        <a:bodyPr/>
        <a:lstStyle/>
        <a:p>
          <a:endParaRPr lang="en-US"/>
        </a:p>
      </dgm:t>
    </dgm:pt>
    <dgm:pt modelId="{9A73306E-241D-4553-8056-DCA60A908961}" type="sibTrans" cxnId="{33CC99C5-98EC-426E-BD43-846C61FE6C38}">
      <dgm:prSet/>
      <dgm:spPr/>
      <dgm:t>
        <a:bodyPr/>
        <a:lstStyle/>
        <a:p>
          <a:endParaRPr lang="en-US"/>
        </a:p>
      </dgm:t>
    </dgm:pt>
    <dgm:pt modelId="{CBD075E8-57C4-4C9A-A041-673EBE5CC419}">
      <dgm:prSet/>
      <dgm:spPr/>
      <dgm:t>
        <a:bodyPr/>
        <a:lstStyle/>
        <a:p>
          <a:r>
            <a:rPr lang="pl-PL" b="1"/>
            <a:t>Powtarzalność</a:t>
          </a:r>
          <a:r>
            <a:rPr lang="pl-PL"/>
            <a:t> – czy inni badacze uzyskają te same wyniki?</a:t>
          </a:r>
          <a:endParaRPr lang="en-US"/>
        </a:p>
      </dgm:t>
    </dgm:pt>
    <dgm:pt modelId="{A48C5DE6-49C7-43DA-BEAE-3E15D7BDFDAF}" type="parTrans" cxnId="{380D17E0-D859-42C5-9060-3DD3559F6F7F}">
      <dgm:prSet/>
      <dgm:spPr/>
      <dgm:t>
        <a:bodyPr/>
        <a:lstStyle/>
        <a:p>
          <a:endParaRPr lang="en-US"/>
        </a:p>
      </dgm:t>
    </dgm:pt>
    <dgm:pt modelId="{E3E95962-ACAD-42F7-A7AB-A7EFA33942FC}" type="sibTrans" cxnId="{380D17E0-D859-42C5-9060-3DD3559F6F7F}">
      <dgm:prSet/>
      <dgm:spPr/>
      <dgm:t>
        <a:bodyPr/>
        <a:lstStyle/>
        <a:p>
          <a:endParaRPr lang="en-US"/>
        </a:p>
      </dgm:t>
    </dgm:pt>
    <dgm:pt modelId="{D99146C3-215B-4B7A-861C-6BAC9334C10C}" type="pres">
      <dgm:prSet presAssocID="{69B8C853-3833-4BDD-B2D1-D2D1B8B5E5C9}" presName="outerComposite" presStyleCnt="0">
        <dgm:presLayoutVars>
          <dgm:chMax val="5"/>
          <dgm:dir/>
          <dgm:resizeHandles val="exact"/>
        </dgm:presLayoutVars>
      </dgm:prSet>
      <dgm:spPr/>
    </dgm:pt>
    <dgm:pt modelId="{B78C3680-4886-41E7-944C-72070B9E5573}" type="pres">
      <dgm:prSet presAssocID="{69B8C853-3833-4BDD-B2D1-D2D1B8B5E5C9}" presName="dummyMaxCanvas" presStyleCnt="0">
        <dgm:presLayoutVars/>
      </dgm:prSet>
      <dgm:spPr/>
    </dgm:pt>
    <dgm:pt modelId="{1956AE5B-F8A9-4202-AF64-D7D470383912}" type="pres">
      <dgm:prSet presAssocID="{69B8C853-3833-4BDD-B2D1-D2D1B8B5E5C9}" presName="ThreeNodes_1" presStyleLbl="node1" presStyleIdx="0" presStyleCnt="3">
        <dgm:presLayoutVars>
          <dgm:bulletEnabled val="1"/>
        </dgm:presLayoutVars>
      </dgm:prSet>
      <dgm:spPr/>
    </dgm:pt>
    <dgm:pt modelId="{0345BD84-FE93-45D5-AA72-FAB9FC9A7AFA}" type="pres">
      <dgm:prSet presAssocID="{69B8C853-3833-4BDD-B2D1-D2D1B8B5E5C9}" presName="ThreeNodes_2" presStyleLbl="node1" presStyleIdx="1" presStyleCnt="3">
        <dgm:presLayoutVars>
          <dgm:bulletEnabled val="1"/>
        </dgm:presLayoutVars>
      </dgm:prSet>
      <dgm:spPr/>
    </dgm:pt>
    <dgm:pt modelId="{B8A3FA84-8BE2-4103-9632-71A15F8D2525}" type="pres">
      <dgm:prSet presAssocID="{69B8C853-3833-4BDD-B2D1-D2D1B8B5E5C9}" presName="ThreeNodes_3" presStyleLbl="node1" presStyleIdx="2" presStyleCnt="3">
        <dgm:presLayoutVars>
          <dgm:bulletEnabled val="1"/>
        </dgm:presLayoutVars>
      </dgm:prSet>
      <dgm:spPr/>
    </dgm:pt>
    <dgm:pt modelId="{4F1B0BD7-4246-4D88-B399-51D52168F8AD}" type="pres">
      <dgm:prSet presAssocID="{69B8C853-3833-4BDD-B2D1-D2D1B8B5E5C9}" presName="ThreeConn_1-2" presStyleLbl="fgAccFollowNode1" presStyleIdx="0" presStyleCnt="2">
        <dgm:presLayoutVars>
          <dgm:bulletEnabled val="1"/>
        </dgm:presLayoutVars>
      </dgm:prSet>
      <dgm:spPr/>
    </dgm:pt>
    <dgm:pt modelId="{17823EF1-6CA8-4430-B22C-9D9E236434BF}" type="pres">
      <dgm:prSet presAssocID="{69B8C853-3833-4BDD-B2D1-D2D1B8B5E5C9}" presName="ThreeConn_2-3" presStyleLbl="fgAccFollowNode1" presStyleIdx="1" presStyleCnt="2">
        <dgm:presLayoutVars>
          <dgm:bulletEnabled val="1"/>
        </dgm:presLayoutVars>
      </dgm:prSet>
      <dgm:spPr/>
    </dgm:pt>
    <dgm:pt modelId="{61552C94-4419-4228-82E0-057D6C39F02C}" type="pres">
      <dgm:prSet presAssocID="{69B8C853-3833-4BDD-B2D1-D2D1B8B5E5C9}" presName="ThreeNodes_1_text" presStyleLbl="node1" presStyleIdx="2" presStyleCnt="3">
        <dgm:presLayoutVars>
          <dgm:bulletEnabled val="1"/>
        </dgm:presLayoutVars>
      </dgm:prSet>
      <dgm:spPr/>
    </dgm:pt>
    <dgm:pt modelId="{F5189787-652F-4939-9754-5CA691362EB2}" type="pres">
      <dgm:prSet presAssocID="{69B8C853-3833-4BDD-B2D1-D2D1B8B5E5C9}" presName="ThreeNodes_2_text" presStyleLbl="node1" presStyleIdx="2" presStyleCnt="3">
        <dgm:presLayoutVars>
          <dgm:bulletEnabled val="1"/>
        </dgm:presLayoutVars>
      </dgm:prSet>
      <dgm:spPr/>
    </dgm:pt>
    <dgm:pt modelId="{41630A19-DD72-42BB-99B0-F3FBC21C7FDE}" type="pres">
      <dgm:prSet presAssocID="{69B8C853-3833-4BDD-B2D1-D2D1B8B5E5C9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19B47E15-A2A9-4461-8D05-269C71258A2A}" srcId="{69B8C853-3833-4BDD-B2D1-D2D1B8B5E5C9}" destId="{404D1147-11C5-4D24-81D6-EF1426392924}" srcOrd="0" destOrd="0" parTransId="{0CB79ABA-66FE-4107-8E2A-A21C762D5F6C}" sibTransId="{0ADF471B-29C5-4B68-B05F-88D4F16B6A9A}"/>
    <dgm:cxn modelId="{E770785C-0404-4B8F-A8E0-A122A8CD4CC2}" type="presOf" srcId="{CBD075E8-57C4-4C9A-A041-673EBE5CC419}" destId="{41630A19-DD72-42BB-99B0-F3FBC21C7FDE}" srcOrd="1" destOrd="0" presId="urn:microsoft.com/office/officeart/2005/8/layout/vProcess5"/>
    <dgm:cxn modelId="{8C30166A-41FE-4F39-B7A4-C0388B6F7FF6}" type="presOf" srcId="{9A73306E-241D-4553-8056-DCA60A908961}" destId="{17823EF1-6CA8-4430-B22C-9D9E236434BF}" srcOrd="0" destOrd="0" presId="urn:microsoft.com/office/officeart/2005/8/layout/vProcess5"/>
    <dgm:cxn modelId="{C99E686C-9CE2-43C2-87AA-D87A9CB55BBF}" type="presOf" srcId="{CBD075E8-57C4-4C9A-A041-673EBE5CC419}" destId="{B8A3FA84-8BE2-4103-9632-71A15F8D2525}" srcOrd="0" destOrd="0" presId="urn:microsoft.com/office/officeart/2005/8/layout/vProcess5"/>
    <dgm:cxn modelId="{7BDA3276-9C0A-42A1-865D-578FE709BBDC}" type="presOf" srcId="{740BA23A-0CFB-44BE-B332-EAB782C2C190}" destId="{0345BD84-FE93-45D5-AA72-FAB9FC9A7AFA}" srcOrd="0" destOrd="0" presId="urn:microsoft.com/office/officeart/2005/8/layout/vProcess5"/>
    <dgm:cxn modelId="{33CC99C5-98EC-426E-BD43-846C61FE6C38}" srcId="{69B8C853-3833-4BDD-B2D1-D2D1B8B5E5C9}" destId="{740BA23A-0CFB-44BE-B332-EAB782C2C190}" srcOrd="1" destOrd="0" parTransId="{7DEDFA72-36F5-4EB9-A7E3-53CE738C9EAC}" sibTransId="{9A73306E-241D-4553-8056-DCA60A908961}"/>
    <dgm:cxn modelId="{14D3E0D3-7D2A-4658-AFB0-C45B43BEDD7F}" type="presOf" srcId="{404D1147-11C5-4D24-81D6-EF1426392924}" destId="{1956AE5B-F8A9-4202-AF64-D7D470383912}" srcOrd="0" destOrd="0" presId="urn:microsoft.com/office/officeart/2005/8/layout/vProcess5"/>
    <dgm:cxn modelId="{282A67DB-2795-43C8-A01B-991B956D43AC}" type="presOf" srcId="{69B8C853-3833-4BDD-B2D1-D2D1B8B5E5C9}" destId="{D99146C3-215B-4B7A-861C-6BAC9334C10C}" srcOrd="0" destOrd="0" presId="urn:microsoft.com/office/officeart/2005/8/layout/vProcess5"/>
    <dgm:cxn modelId="{380D17E0-D859-42C5-9060-3DD3559F6F7F}" srcId="{69B8C853-3833-4BDD-B2D1-D2D1B8B5E5C9}" destId="{CBD075E8-57C4-4C9A-A041-673EBE5CC419}" srcOrd="2" destOrd="0" parTransId="{A48C5DE6-49C7-43DA-BEAE-3E15D7BDFDAF}" sibTransId="{E3E95962-ACAD-42F7-A7AB-A7EFA33942FC}"/>
    <dgm:cxn modelId="{FA5CADE0-18A7-4864-BBE6-B96AD96D3845}" type="presOf" srcId="{740BA23A-0CFB-44BE-B332-EAB782C2C190}" destId="{F5189787-652F-4939-9754-5CA691362EB2}" srcOrd="1" destOrd="0" presId="urn:microsoft.com/office/officeart/2005/8/layout/vProcess5"/>
    <dgm:cxn modelId="{6C30D8E7-86FE-4673-ACF3-AC97A7F4325E}" type="presOf" srcId="{0ADF471B-29C5-4B68-B05F-88D4F16B6A9A}" destId="{4F1B0BD7-4246-4D88-B399-51D52168F8AD}" srcOrd="0" destOrd="0" presId="urn:microsoft.com/office/officeart/2005/8/layout/vProcess5"/>
    <dgm:cxn modelId="{F295B8F4-5E06-442A-9DC3-59E7FF80B4F3}" type="presOf" srcId="{404D1147-11C5-4D24-81D6-EF1426392924}" destId="{61552C94-4419-4228-82E0-057D6C39F02C}" srcOrd="1" destOrd="0" presId="urn:microsoft.com/office/officeart/2005/8/layout/vProcess5"/>
    <dgm:cxn modelId="{3E512AAF-435D-4B2A-9D3C-22012FF1B09F}" type="presParOf" srcId="{D99146C3-215B-4B7A-861C-6BAC9334C10C}" destId="{B78C3680-4886-41E7-944C-72070B9E5573}" srcOrd="0" destOrd="0" presId="urn:microsoft.com/office/officeart/2005/8/layout/vProcess5"/>
    <dgm:cxn modelId="{E99BC7C7-9B46-4022-893D-BE36183F38AD}" type="presParOf" srcId="{D99146C3-215B-4B7A-861C-6BAC9334C10C}" destId="{1956AE5B-F8A9-4202-AF64-D7D470383912}" srcOrd="1" destOrd="0" presId="urn:microsoft.com/office/officeart/2005/8/layout/vProcess5"/>
    <dgm:cxn modelId="{D7C9EEC3-6639-4D26-92EE-B9EEBA411DDE}" type="presParOf" srcId="{D99146C3-215B-4B7A-861C-6BAC9334C10C}" destId="{0345BD84-FE93-45D5-AA72-FAB9FC9A7AFA}" srcOrd="2" destOrd="0" presId="urn:microsoft.com/office/officeart/2005/8/layout/vProcess5"/>
    <dgm:cxn modelId="{11B4AE24-7CCC-4D89-AAA3-BAF6733021D1}" type="presParOf" srcId="{D99146C3-215B-4B7A-861C-6BAC9334C10C}" destId="{B8A3FA84-8BE2-4103-9632-71A15F8D2525}" srcOrd="3" destOrd="0" presId="urn:microsoft.com/office/officeart/2005/8/layout/vProcess5"/>
    <dgm:cxn modelId="{449F2E97-6773-45DD-BD07-0D1CB3422758}" type="presParOf" srcId="{D99146C3-215B-4B7A-861C-6BAC9334C10C}" destId="{4F1B0BD7-4246-4D88-B399-51D52168F8AD}" srcOrd="4" destOrd="0" presId="urn:microsoft.com/office/officeart/2005/8/layout/vProcess5"/>
    <dgm:cxn modelId="{EF7085FD-6BE9-43C4-B2F5-EA3B5865D602}" type="presParOf" srcId="{D99146C3-215B-4B7A-861C-6BAC9334C10C}" destId="{17823EF1-6CA8-4430-B22C-9D9E236434BF}" srcOrd="5" destOrd="0" presId="urn:microsoft.com/office/officeart/2005/8/layout/vProcess5"/>
    <dgm:cxn modelId="{BF757031-E274-46F3-A36C-960DB9B91470}" type="presParOf" srcId="{D99146C3-215B-4B7A-861C-6BAC9334C10C}" destId="{61552C94-4419-4228-82E0-057D6C39F02C}" srcOrd="6" destOrd="0" presId="urn:microsoft.com/office/officeart/2005/8/layout/vProcess5"/>
    <dgm:cxn modelId="{95D46C79-FE4E-45A0-8888-F48EA99D7E12}" type="presParOf" srcId="{D99146C3-215B-4B7A-861C-6BAC9334C10C}" destId="{F5189787-652F-4939-9754-5CA691362EB2}" srcOrd="7" destOrd="0" presId="urn:microsoft.com/office/officeart/2005/8/layout/vProcess5"/>
    <dgm:cxn modelId="{035FAE62-AFF0-4DBE-AABA-E319603C4FDC}" type="presParOf" srcId="{D99146C3-215B-4B7A-861C-6BAC9334C10C}" destId="{41630A19-DD72-42BB-99B0-F3FBC21C7FDE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56AE5B-F8A9-4202-AF64-D7D470383912}">
      <dsp:nvSpPr>
        <dsp:cNvPr id="0" name=""/>
        <dsp:cNvSpPr/>
      </dsp:nvSpPr>
      <dsp:spPr>
        <a:xfrm>
          <a:off x="0" y="0"/>
          <a:ext cx="5688835" cy="127650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600" b="1" kern="1200"/>
            <a:t>Trafność</a:t>
          </a:r>
          <a:r>
            <a:rPr lang="pl-PL" sz="2600" kern="1200"/>
            <a:t> – czy używamy właściwych miar?</a:t>
          </a:r>
          <a:endParaRPr lang="en-US" sz="2600" kern="1200"/>
        </a:p>
      </dsp:txBody>
      <dsp:txXfrm>
        <a:off x="37388" y="37388"/>
        <a:ext cx="4311384" cy="1201731"/>
      </dsp:txXfrm>
    </dsp:sp>
    <dsp:sp modelId="{0345BD84-FE93-45D5-AA72-FAB9FC9A7AFA}">
      <dsp:nvSpPr>
        <dsp:cNvPr id="0" name=""/>
        <dsp:cNvSpPr/>
      </dsp:nvSpPr>
      <dsp:spPr>
        <a:xfrm>
          <a:off x="501956" y="1489258"/>
          <a:ext cx="5688835" cy="127650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600" b="1" kern="1200"/>
            <a:t>Rzetelność</a:t>
          </a:r>
          <a:r>
            <a:rPr lang="pl-PL" sz="2600" kern="1200"/>
            <a:t>/Wiarygodność – na ile wyniki są spójne?</a:t>
          </a:r>
          <a:endParaRPr lang="en-US" sz="2600" kern="1200"/>
        </a:p>
      </dsp:txBody>
      <dsp:txXfrm>
        <a:off x="539344" y="1526646"/>
        <a:ext cx="4282374" cy="1201731"/>
      </dsp:txXfrm>
    </dsp:sp>
    <dsp:sp modelId="{B8A3FA84-8BE2-4103-9632-71A15F8D2525}">
      <dsp:nvSpPr>
        <dsp:cNvPr id="0" name=""/>
        <dsp:cNvSpPr/>
      </dsp:nvSpPr>
      <dsp:spPr>
        <a:xfrm>
          <a:off x="1003912" y="2978516"/>
          <a:ext cx="5688835" cy="127650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600" b="1" kern="1200"/>
            <a:t>Powtarzalność</a:t>
          </a:r>
          <a:r>
            <a:rPr lang="pl-PL" sz="2600" kern="1200"/>
            <a:t> – czy inni badacze uzyskają te same wyniki?</a:t>
          </a:r>
          <a:endParaRPr lang="en-US" sz="2600" kern="1200"/>
        </a:p>
      </dsp:txBody>
      <dsp:txXfrm>
        <a:off x="1041300" y="3015904"/>
        <a:ext cx="4282374" cy="1201731"/>
      </dsp:txXfrm>
    </dsp:sp>
    <dsp:sp modelId="{4F1B0BD7-4246-4D88-B399-51D52168F8AD}">
      <dsp:nvSpPr>
        <dsp:cNvPr id="0" name=""/>
        <dsp:cNvSpPr/>
      </dsp:nvSpPr>
      <dsp:spPr>
        <a:xfrm>
          <a:off x="4859106" y="968017"/>
          <a:ext cx="829729" cy="829729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5045795" y="968017"/>
        <a:ext cx="456351" cy="624371"/>
      </dsp:txXfrm>
    </dsp:sp>
    <dsp:sp modelId="{17823EF1-6CA8-4430-B22C-9D9E236434BF}">
      <dsp:nvSpPr>
        <dsp:cNvPr id="0" name=""/>
        <dsp:cNvSpPr/>
      </dsp:nvSpPr>
      <dsp:spPr>
        <a:xfrm>
          <a:off x="5361062" y="2448766"/>
          <a:ext cx="829729" cy="829729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5547751" y="2448766"/>
        <a:ext cx="456351" cy="6243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E57A0DE4-B457-4929-92B8-C579AE84A358}" type="datetimeFigureOut">
              <a:rPr lang="pl-PL" smtClean="0"/>
              <a:t>14.01.2025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7F044E26-3CF1-42C4-BD0D-CB56E057B31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7542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A0DE4-B457-4929-92B8-C579AE84A358}" type="datetimeFigureOut">
              <a:rPr lang="pl-PL" smtClean="0"/>
              <a:t>14.01.2025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44E26-3CF1-42C4-BD0D-CB56E057B31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0460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A0DE4-B457-4929-92B8-C579AE84A358}" type="datetimeFigureOut">
              <a:rPr lang="pl-PL" smtClean="0"/>
              <a:t>14.01.2025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44E26-3CF1-42C4-BD0D-CB56E057B31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56141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A0DE4-B457-4929-92B8-C579AE84A358}" type="datetimeFigureOut">
              <a:rPr lang="pl-PL" smtClean="0"/>
              <a:t>14.01.2025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44E26-3CF1-42C4-BD0D-CB56E057B31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36409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A0DE4-B457-4929-92B8-C579AE84A358}" type="datetimeFigureOut">
              <a:rPr lang="pl-PL" smtClean="0"/>
              <a:t>14.01.2025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44E26-3CF1-42C4-BD0D-CB56E057B31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99472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A0DE4-B457-4929-92B8-C579AE84A358}" type="datetimeFigureOut">
              <a:rPr lang="pl-PL" smtClean="0"/>
              <a:t>14.01.2025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44E26-3CF1-42C4-BD0D-CB56E057B31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8641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A0DE4-B457-4929-92B8-C579AE84A358}" type="datetimeFigureOut">
              <a:rPr lang="pl-PL" smtClean="0"/>
              <a:t>14.01.2025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44E26-3CF1-42C4-BD0D-CB56E057B31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43608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A0DE4-B457-4929-92B8-C579AE84A358}" type="datetimeFigureOut">
              <a:rPr lang="pl-PL" smtClean="0"/>
              <a:t>14.01.2025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44E26-3CF1-42C4-BD0D-CB56E057B31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050175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A0DE4-B457-4929-92B8-C579AE84A358}" type="datetimeFigureOut">
              <a:rPr lang="pl-PL" smtClean="0"/>
              <a:t>14.01.2025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44E26-3CF1-42C4-BD0D-CB56E057B31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230430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A0DE4-B457-4929-92B8-C579AE84A358}" type="datetimeFigureOut">
              <a:rPr lang="pl-PL" smtClean="0"/>
              <a:t>14.01.2025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44E26-3CF1-42C4-BD0D-CB56E057B31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54813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A0DE4-B457-4929-92B8-C579AE84A358}" type="datetimeFigureOut">
              <a:rPr lang="pl-PL" smtClean="0"/>
              <a:t>14.01.2025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44E26-3CF1-42C4-BD0D-CB56E057B31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74927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A0DE4-B457-4929-92B8-C579AE84A358}" type="datetimeFigureOut">
              <a:rPr lang="pl-PL" smtClean="0"/>
              <a:t>14.01.2025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44E26-3CF1-42C4-BD0D-CB56E057B312}" type="slidenum">
              <a:rPr lang="pl-PL" smtClean="0"/>
              <a:t>‹#›</a:t>
            </a:fld>
            <a:endParaRPr lang="pl-PL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510397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A0DE4-B457-4929-92B8-C579AE84A358}" type="datetimeFigureOut">
              <a:rPr lang="pl-PL" smtClean="0"/>
              <a:t>14.01.2025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44E26-3CF1-42C4-BD0D-CB56E057B31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320165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A0DE4-B457-4929-92B8-C579AE84A358}" type="datetimeFigureOut">
              <a:rPr lang="pl-PL" smtClean="0"/>
              <a:t>14.01.2025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44E26-3CF1-42C4-BD0D-CB56E057B31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02751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A0DE4-B457-4929-92B8-C579AE84A358}" type="datetimeFigureOut">
              <a:rPr lang="pl-PL" smtClean="0"/>
              <a:t>14.01.2025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44E26-3CF1-42C4-BD0D-CB56E057B31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040831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A0DE4-B457-4929-92B8-C579AE84A358}" type="datetimeFigureOut">
              <a:rPr lang="pl-PL" smtClean="0"/>
              <a:t>14.01.2025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44E26-3CF1-42C4-BD0D-CB56E057B31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120247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A0DE4-B457-4929-92B8-C579AE84A358}" type="datetimeFigureOut">
              <a:rPr lang="pl-PL" smtClean="0"/>
              <a:t>14.01.2025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44E26-3CF1-42C4-BD0D-CB56E057B31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86071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7A0DE4-B457-4929-92B8-C579AE84A358}" type="datetimeFigureOut">
              <a:rPr lang="pl-PL" smtClean="0"/>
              <a:t>14.01.2025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044E26-3CF1-42C4-BD0D-CB56E057B31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5601908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mailto:Karol.Klimczak@p.lodz.pl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radon.nauka.gov.pl/dane/pliki-postepowania-awansowe?personSurname=klimczak&amp;promotionKindCode=3&amp;pageNumber=1&amp;domainDisciplines=DZ0105N_DS010506N&amp;fbclid=IwY2xjawHwcvJleHRuA2FlbQIxMAABHW8U9071PJ4k65yZPDxpMTdePwXgl4N4q5mdleUtxyjnyle-E3G7h7LWdQ_aem_VxfPWd3e75Dxw_xv617srw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e-elgar.com/shop/gbp/strategic-response-to-turbulence-9781035340392.html" TargetMode="Externa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80/07421222.1993.11518001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16/j.aos.2005.01.003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80/00472778.2020.1799305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16/j.clsr.2023.105904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github.com/kmk4842" TargetMode="External"/><Relationship Id="rId4" Type="http://schemas.openxmlformats.org/officeDocument/2006/relationships/image" Target="../media/image1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rga.uni-jena.de/en/corp" TargetMode="External"/><Relationship Id="rId2" Type="http://schemas.openxmlformats.org/officeDocument/2006/relationships/hyperlink" Target="http://ucrel.lancs.ac.uk/cfie/#datasets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repod.icm.edu.pl/dataverse/repod/?q=klimczak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keras.io/examples/nlp/text_classification_from_scratch/" TargetMode="External"/><Relationship Id="rId2" Type="http://schemas.openxmlformats.org/officeDocument/2006/relationships/hyperlink" Target="https://scikit-learn.org/stable/tutorial/text_analytics/working_with_text_data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keras.io/examples/nlp/active_learning_review_classification/" TargetMode="External"/><Relationship Id="rId4" Type="http://schemas.openxmlformats.org/officeDocument/2006/relationships/hyperlink" Target="https://www.tensorflow.org/tutorials/keras/text_classification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80/17449480.2023.2213242" TargetMode="External"/><Relationship Id="rId2" Type="http://schemas.openxmlformats.org/officeDocument/2006/relationships/hyperlink" Target="https://doi.org/10.1016/j.mex.2024.102745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i.org/10.1080/00472778.2020.1799305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724F952-C0EF-CD7C-8811-385A62D8433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l-PL"/>
              <a:t>Metody przetwarzania tekstu w badaniach nad przedsiębiorstwami</a:t>
            </a:r>
            <a:endParaRPr lang="en-US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53B5112E-5502-C89D-B481-572B9DCDCE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dr hab. Karol Marek Klimczak, prof. PŁ</a:t>
            </a:r>
            <a:endParaRPr lang="pl-PL"/>
          </a:p>
          <a:p>
            <a:r>
              <a:rPr lang="pl-PL">
                <a:hlinkClick r:id="rId2"/>
              </a:rPr>
              <a:t>Karol.Klimczak@p.lodz.pl</a:t>
            </a:r>
            <a:endParaRPr lang="pl-PL"/>
          </a:p>
          <a:p>
            <a:r>
              <a:rPr lang="pl-PL"/>
              <a:t>WydziaŁ Organizacji i Zarządzania</a:t>
            </a:r>
            <a:endParaRPr lang="en-US"/>
          </a:p>
        </p:txBody>
      </p:sp>
      <p:pic>
        <p:nvPicPr>
          <p:cNvPr id="5" name="Picture 2" descr="logo-pl.png | Zakład Sterowania Robotów - PŁ">
            <a:extLst>
              <a:ext uri="{FF2B5EF4-FFF2-40B4-BE49-F238E27FC236}">
                <a16:creationId xmlns:a16="http://schemas.microsoft.com/office/drawing/2014/main" id="{23D437E3-52D0-A38B-F6FE-393E3CE0FA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4543" y="13654"/>
            <a:ext cx="3159741" cy="1415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Obraz 9" descr="Obraz zawierający tekst, Czcionka, Grafika, logo&#10;&#10;Opis wygenerowany automatycznie">
            <a:extLst>
              <a:ext uri="{FF2B5EF4-FFF2-40B4-BE49-F238E27FC236}">
                <a16:creationId xmlns:a16="http://schemas.microsoft.com/office/drawing/2014/main" id="{5774D4A8-BE7E-C3C7-11B4-F505F58199A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2874" y="0"/>
            <a:ext cx="1599126" cy="1429219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3634436297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D28EEC1-24CD-57DB-163F-B67E04761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710661"/>
          </a:xfrm>
        </p:spPr>
        <p:txBody>
          <a:bodyPr/>
          <a:lstStyle/>
          <a:p>
            <a:pPr algn="ctr"/>
            <a:r>
              <a:rPr lang="pl-PL"/>
              <a:t>Moje badania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CB43CDCB-2A95-7C48-6CD1-DD5AEBA8F7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1413" y="1407823"/>
            <a:ext cx="8033656" cy="5143806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1DCF734F-969E-8345-98D4-FB460AEEC2A3}"/>
              </a:ext>
            </a:extLst>
          </p:cNvPr>
          <p:cNvSpPr txBox="1"/>
          <p:nvPr/>
        </p:nvSpPr>
        <p:spPr>
          <a:xfrm>
            <a:off x="9257122" y="3006587"/>
            <a:ext cx="156327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>
                <a:hlinkClick r:id="rId3"/>
              </a:rPr>
              <a:t>Link do recenzji w postępowaniu</a:t>
            </a:r>
            <a:br>
              <a:rPr lang="pl-PL">
                <a:hlinkClick r:id="rId3"/>
              </a:rPr>
            </a:br>
            <a:r>
              <a:rPr lang="pl-PL">
                <a:hlinkClick r:id="rId3"/>
              </a:rPr>
              <a:t>profesorskim.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53079782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>
            <a:extLst>
              <a:ext uri="{FF2B5EF4-FFF2-40B4-BE49-F238E27FC236}">
                <a16:creationId xmlns:a16="http://schemas.microsoft.com/office/drawing/2014/main" id="{50C065C3-0FE3-4452-B765-CB05BBB2A9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p14="http://schemas.microsoft.com/office/powerpoint/2010/main" xmlns:a14="http://schemas.microsoft.com/office/drawing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9795E515-5F57-431F-9A0D-3A0419DF75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3" name="Rectangle 5">
              <a:extLst>
                <a:ext uri="{FF2B5EF4-FFF2-40B4-BE49-F238E27FC236}">
                  <a16:creationId xmlns:a16="http://schemas.microsoft.com/office/drawing/2014/main" id="{D45BCBFE-0478-4767-BF2E-FC2C548BA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E903928F-F6DA-470C-81A0-CF7D9DE034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ADA095F6-E326-4450-A2D6-DB2BF989B8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6" name="Rectangle 8">
              <a:extLst>
                <a:ext uri="{FF2B5EF4-FFF2-40B4-BE49-F238E27FC236}">
                  <a16:creationId xmlns:a16="http://schemas.microsoft.com/office/drawing/2014/main" id="{6B067F9A-FDF2-49EC-B4FF-CD4B90F789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F1331213-D19D-49FC-8616-168A14565A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2ADFE242-96FC-4A14-8C59-90CD6DE1D9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6A97B7BC-40BD-494B-9C6B-AF3045559A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0" name="Freeform 12">
              <a:extLst>
                <a:ext uri="{FF2B5EF4-FFF2-40B4-BE49-F238E27FC236}">
                  <a16:creationId xmlns:a16="http://schemas.microsoft.com/office/drawing/2014/main" id="{3D7F35CF-F44C-491F-904D-A31ED83213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" name="Freeform 13">
              <a:extLst>
                <a:ext uri="{FF2B5EF4-FFF2-40B4-BE49-F238E27FC236}">
                  <a16:creationId xmlns:a16="http://schemas.microsoft.com/office/drawing/2014/main" id="{84D9BF7E-18C2-452C-B139-4ED58D7A03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" name="Freeform 14">
              <a:extLst>
                <a:ext uri="{FF2B5EF4-FFF2-40B4-BE49-F238E27FC236}">
                  <a16:creationId xmlns:a16="http://schemas.microsoft.com/office/drawing/2014/main" id="{700A6223-AD38-426F-A6FE-7926CAEF31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" name="Freeform 15">
              <a:extLst>
                <a:ext uri="{FF2B5EF4-FFF2-40B4-BE49-F238E27FC236}">
                  <a16:creationId xmlns:a16="http://schemas.microsoft.com/office/drawing/2014/main" id="{D172AA94-449F-45EB-94E6-67C186C32D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4" name="Freeform 16">
              <a:extLst>
                <a:ext uri="{FF2B5EF4-FFF2-40B4-BE49-F238E27FC236}">
                  <a16:creationId xmlns:a16="http://schemas.microsoft.com/office/drawing/2014/main" id="{A7D4F697-8937-4F4C-83C5-770B3FCB82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" name="Freeform 17">
              <a:extLst>
                <a:ext uri="{FF2B5EF4-FFF2-40B4-BE49-F238E27FC236}">
                  <a16:creationId xmlns:a16="http://schemas.microsoft.com/office/drawing/2014/main" id="{10AF1D59-5117-4D47-8414-4BB61F944B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6" name="Freeform 18">
              <a:extLst>
                <a:ext uri="{FF2B5EF4-FFF2-40B4-BE49-F238E27FC236}">
                  <a16:creationId xmlns:a16="http://schemas.microsoft.com/office/drawing/2014/main" id="{2387DC33-88B3-4718-8C94-41659EA33A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7" name="Freeform 19">
              <a:extLst>
                <a:ext uri="{FF2B5EF4-FFF2-40B4-BE49-F238E27FC236}">
                  <a16:creationId xmlns:a16="http://schemas.microsoft.com/office/drawing/2014/main" id="{D4E7EC64-4763-4F04-B2E4-E400364D72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8" name="Freeform 20">
              <a:extLst>
                <a:ext uri="{FF2B5EF4-FFF2-40B4-BE49-F238E27FC236}">
                  <a16:creationId xmlns:a16="http://schemas.microsoft.com/office/drawing/2014/main" id="{581717DF-9FD4-47CB-9579-E34DF7E875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9" name="Freeform 21">
              <a:extLst>
                <a:ext uri="{FF2B5EF4-FFF2-40B4-BE49-F238E27FC236}">
                  <a16:creationId xmlns:a16="http://schemas.microsoft.com/office/drawing/2014/main" id="{BCD8EF50-6E58-4B2D-90B6-AFF236A73B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30" name="Freeform 22">
              <a:extLst>
                <a:ext uri="{FF2B5EF4-FFF2-40B4-BE49-F238E27FC236}">
                  <a16:creationId xmlns:a16="http://schemas.microsoft.com/office/drawing/2014/main" id="{6524A268-142A-4CBF-BB8B-DC1FCBC8F7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31" name="Freeform 23">
              <a:extLst>
                <a:ext uri="{FF2B5EF4-FFF2-40B4-BE49-F238E27FC236}">
                  <a16:creationId xmlns:a16="http://schemas.microsoft.com/office/drawing/2014/main" id="{56A0E6F3-B76B-4813-B44B-56CE11A8A0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32" name="Freeform 24">
              <a:extLst>
                <a:ext uri="{FF2B5EF4-FFF2-40B4-BE49-F238E27FC236}">
                  <a16:creationId xmlns:a16="http://schemas.microsoft.com/office/drawing/2014/main" id="{A74CED8D-B902-4B76-9CC8-30A09B2FA1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33" name="Freeform 25">
              <a:extLst>
                <a:ext uri="{FF2B5EF4-FFF2-40B4-BE49-F238E27FC236}">
                  <a16:creationId xmlns:a16="http://schemas.microsoft.com/office/drawing/2014/main" id="{ED007BD7-ED56-4566-B1FF-707160024A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34" name="Freeform 26">
              <a:extLst>
                <a:ext uri="{FF2B5EF4-FFF2-40B4-BE49-F238E27FC236}">
                  <a16:creationId xmlns:a16="http://schemas.microsoft.com/office/drawing/2014/main" id="{90AD48D2-5BC8-4C80-B126-B1A201242B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35" name="Freeform 27">
              <a:extLst>
                <a:ext uri="{FF2B5EF4-FFF2-40B4-BE49-F238E27FC236}">
                  <a16:creationId xmlns:a16="http://schemas.microsoft.com/office/drawing/2014/main" id="{BE14C82F-9F35-4D61-B758-7BCE32DECB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36" name="Freeform 28">
              <a:extLst>
                <a:ext uri="{FF2B5EF4-FFF2-40B4-BE49-F238E27FC236}">
                  <a16:creationId xmlns:a16="http://schemas.microsoft.com/office/drawing/2014/main" id="{6540CE06-9028-497A-AC64-CF0ED60A74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37" name="Freeform 29">
              <a:extLst>
                <a:ext uri="{FF2B5EF4-FFF2-40B4-BE49-F238E27FC236}">
                  <a16:creationId xmlns:a16="http://schemas.microsoft.com/office/drawing/2014/main" id="{A4825B3B-52CD-4F08-BA02-6C2B0EFEDE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38" name="Freeform 30">
              <a:extLst>
                <a:ext uri="{FF2B5EF4-FFF2-40B4-BE49-F238E27FC236}">
                  <a16:creationId xmlns:a16="http://schemas.microsoft.com/office/drawing/2014/main" id="{6877A5EF-B8B8-44D3-AA57-4BBF89206D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39" name="Freeform 31">
              <a:extLst>
                <a:ext uri="{FF2B5EF4-FFF2-40B4-BE49-F238E27FC236}">
                  <a16:creationId xmlns:a16="http://schemas.microsoft.com/office/drawing/2014/main" id="{00BB365C-9180-4208-92CF-AB6A88848C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40" name="Freeform 32">
              <a:extLst>
                <a:ext uri="{FF2B5EF4-FFF2-40B4-BE49-F238E27FC236}">
                  <a16:creationId xmlns:a16="http://schemas.microsoft.com/office/drawing/2014/main" id="{8D1134D2-53A6-41D5-AC1A-5254A2FBD0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41" name="Rectangle 33">
              <a:extLst>
                <a:ext uri="{FF2B5EF4-FFF2-40B4-BE49-F238E27FC236}">
                  <a16:creationId xmlns:a16="http://schemas.microsoft.com/office/drawing/2014/main" id="{24C7FA73-07CD-479A-9B9E-DAD4D3B2BF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42" name="Freeform 34">
              <a:extLst>
                <a:ext uri="{FF2B5EF4-FFF2-40B4-BE49-F238E27FC236}">
                  <a16:creationId xmlns:a16="http://schemas.microsoft.com/office/drawing/2014/main" id="{AB24DF92-B081-4701-B58D-913261A00D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43" name="Freeform 35">
              <a:extLst>
                <a:ext uri="{FF2B5EF4-FFF2-40B4-BE49-F238E27FC236}">
                  <a16:creationId xmlns:a16="http://schemas.microsoft.com/office/drawing/2014/main" id="{AB4DF275-6B82-4AA9-A7A9-138E631E30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44" name="Freeform 36">
              <a:extLst>
                <a:ext uri="{FF2B5EF4-FFF2-40B4-BE49-F238E27FC236}">
                  <a16:creationId xmlns:a16="http://schemas.microsoft.com/office/drawing/2014/main" id="{972A3812-16AD-453E-B1E6-9F39894F7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45" name="Freeform 37">
              <a:extLst>
                <a:ext uri="{FF2B5EF4-FFF2-40B4-BE49-F238E27FC236}">
                  <a16:creationId xmlns:a16="http://schemas.microsoft.com/office/drawing/2014/main" id="{8FB6759A-BAD8-4073-86A2-6DDD73DE2A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46" name="Freeform 38">
              <a:extLst>
                <a:ext uri="{FF2B5EF4-FFF2-40B4-BE49-F238E27FC236}">
                  <a16:creationId xmlns:a16="http://schemas.microsoft.com/office/drawing/2014/main" id="{9FCCB0F4-1178-47C1-9EE2-234EA715C1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47" name="Freeform 39">
              <a:extLst>
                <a:ext uri="{FF2B5EF4-FFF2-40B4-BE49-F238E27FC236}">
                  <a16:creationId xmlns:a16="http://schemas.microsoft.com/office/drawing/2014/main" id="{CB01BF0B-7EB0-4C18-80BE-20D2EAC048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48" name="Freeform 40">
              <a:extLst>
                <a:ext uri="{FF2B5EF4-FFF2-40B4-BE49-F238E27FC236}">
                  <a16:creationId xmlns:a16="http://schemas.microsoft.com/office/drawing/2014/main" id="{3266E9DA-C937-48E0-8F98-90A467760F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49" name="Freeform 41">
              <a:extLst>
                <a:ext uri="{FF2B5EF4-FFF2-40B4-BE49-F238E27FC236}">
                  <a16:creationId xmlns:a16="http://schemas.microsoft.com/office/drawing/2014/main" id="{A8A9C00D-0425-4E68-A1DE-BCE5BD6BBD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50" name="Freeform 42">
              <a:extLst>
                <a:ext uri="{FF2B5EF4-FFF2-40B4-BE49-F238E27FC236}">
                  <a16:creationId xmlns:a16="http://schemas.microsoft.com/office/drawing/2014/main" id="{46230904-E744-4B55-84FF-826A6B737B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51" name="Freeform 43">
              <a:extLst>
                <a:ext uri="{FF2B5EF4-FFF2-40B4-BE49-F238E27FC236}">
                  <a16:creationId xmlns:a16="http://schemas.microsoft.com/office/drawing/2014/main" id="{D4291668-8AF0-4784-BC06-870768F53F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52" name="Freeform 44">
              <a:extLst>
                <a:ext uri="{FF2B5EF4-FFF2-40B4-BE49-F238E27FC236}">
                  <a16:creationId xmlns:a16="http://schemas.microsoft.com/office/drawing/2014/main" id="{D917DCBD-774B-4AAF-92AE-D18289FFC4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53" name="Rectangle 45">
              <a:extLst>
                <a:ext uri="{FF2B5EF4-FFF2-40B4-BE49-F238E27FC236}">
                  <a16:creationId xmlns:a16="http://schemas.microsoft.com/office/drawing/2014/main" id="{9E50122E-0F19-4D65-9CB2-E22C3EA84A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54" name="Freeform 46">
              <a:extLst>
                <a:ext uri="{FF2B5EF4-FFF2-40B4-BE49-F238E27FC236}">
                  <a16:creationId xmlns:a16="http://schemas.microsoft.com/office/drawing/2014/main" id="{BC28A765-6E8B-4352-BD0C-35474F70AC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55" name="Freeform 47">
              <a:extLst>
                <a:ext uri="{FF2B5EF4-FFF2-40B4-BE49-F238E27FC236}">
                  <a16:creationId xmlns:a16="http://schemas.microsoft.com/office/drawing/2014/main" id="{0AC30A17-F494-44EB-9817-1B8B255CE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56" name="Freeform 48">
              <a:extLst>
                <a:ext uri="{FF2B5EF4-FFF2-40B4-BE49-F238E27FC236}">
                  <a16:creationId xmlns:a16="http://schemas.microsoft.com/office/drawing/2014/main" id="{6088D59F-32BD-4932-9C22-9AA0FCDA74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57" name="Freeform 49">
              <a:extLst>
                <a:ext uri="{FF2B5EF4-FFF2-40B4-BE49-F238E27FC236}">
                  <a16:creationId xmlns:a16="http://schemas.microsoft.com/office/drawing/2014/main" id="{B18BBE45-5F21-47FA-B291-AC802D7155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58" name="Freeform 50">
              <a:extLst>
                <a:ext uri="{FF2B5EF4-FFF2-40B4-BE49-F238E27FC236}">
                  <a16:creationId xmlns:a16="http://schemas.microsoft.com/office/drawing/2014/main" id="{A1BD992D-1C4B-4E69-A627-A45D8958E0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59" name="Freeform 51">
              <a:extLst>
                <a:ext uri="{FF2B5EF4-FFF2-40B4-BE49-F238E27FC236}">
                  <a16:creationId xmlns:a16="http://schemas.microsoft.com/office/drawing/2014/main" id="{571C0498-7105-455E-8B0A-233F850F18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0" name="Freeform 52">
              <a:extLst>
                <a:ext uri="{FF2B5EF4-FFF2-40B4-BE49-F238E27FC236}">
                  <a16:creationId xmlns:a16="http://schemas.microsoft.com/office/drawing/2014/main" id="{F6FA78CC-C0B1-422F-B535-05580A9716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1" name="Freeform 53">
              <a:extLst>
                <a:ext uri="{FF2B5EF4-FFF2-40B4-BE49-F238E27FC236}">
                  <a16:creationId xmlns:a16="http://schemas.microsoft.com/office/drawing/2014/main" id="{49A1BACF-EE5E-46F8-8968-D4CF18BC01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2" name="Freeform 54">
              <a:extLst>
                <a:ext uri="{FF2B5EF4-FFF2-40B4-BE49-F238E27FC236}">
                  <a16:creationId xmlns:a16="http://schemas.microsoft.com/office/drawing/2014/main" id="{0AF8DFAF-8AF7-453E-AED7-89E59FBD7D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3" name="Freeform 55">
              <a:extLst>
                <a:ext uri="{FF2B5EF4-FFF2-40B4-BE49-F238E27FC236}">
                  <a16:creationId xmlns:a16="http://schemas.microsoft.com/office/drawing/2014/main" id="{F8C26D97-8DA4-4556-92E4-2AE66B365B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4" name="Freeform 56">
              <a:extLst>
                <a:ext uri="{FF2B5EF4-FFF2-40B4-BE49-F238E27FC236}">
                  <a16:creationId xmlns:a16="http://schemas.microsoft.com/office/drawing/2014/main" id="{EEF9D855-A8A7-44CC-919C-BEA327F254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5" name="Freeform 57">
              <a:extLst>
                <a:ext uri="{FF2B5EF4-FFF2-40B4-BE49-F238E27FC236}">
                  <a16:creationId xmlns:a16="http://schemas.microsoft.com/office/drawing/2014/main" id="{11F0B045-803C-4067-A182-066EEB2C4F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6" name="Freeform 58">
              <a:extLst>
                <a:ext uri="{FF2B5EF4-FFF2-40B4-BE49-F238E27FC236}">
                  <a16:creationId xmlns:a16="http://schemas.microsoft.com/office/drawing/2014/main" id="{3C1FCACB-EFEF-4B54-99A6-E327A637C2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2" name="Tytuł 1">
            <a:extLst>
              <a:ext uri="{FF2B5EF4-FFF2-40B4-BE49-F238E27FC236}">
                <a16:creationId xmlns:a16="http://schemas.microsoft.com/office/drawing/2014/main" id="{CF8DEB16-C46C-CB29-EF98-64000D863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7397" y="1113282"/>
            <a:ext cx="3489569" cy="239668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/>
              <a:t>Najnowsza Książka</a:t>
            </a:r>
          </a:p>
        </p:txBody>
      </p:sp>
      <p:sp>
        <p:nvSpPr>
          <p:cNvPr id="68" name="Round Diagonal Corner Rectangle 6">
            <a:extLst>
              <a:ext uri="{FF2B5EF4-FFF2-40B4-BE49-F238E27FC236}">
                <a16:creationId xmlns:a16="http://schemas.microsoft.com/office/drawing/2014/main" id="{8B3F5CD4-CBC8-4A22-9DCC-0420CA28A0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8949" y="808057"/>
            <a:ext cx="6752461" cy="5234394"/>
          </a:xfrm>
          <a:prstGeom prst="round2DiagRect">
            <a:avLst>
              <a:gd name="adj1" fmla="val 7418"/>
              <a:gd name="adj2" fmla="val 0"/>
            </a:avLst>
          </a:prstGeom>
          <a:solidFill>
            <a:srgbClr val="FFFFFF"/>
          </a:solidFill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Obraz 4" descr="Obraz zawierający tekst, zrzut ekranu, Strona internetowa, oprogramowanie&#10;&#10;Opis wygenerowany automatycznie">
            <a:extLst>
              <a:ext uri="{FF2B5EF4-FFF2-40B4-BE49-F238E27FC236}">
                <a16:creationId xmlns:a16="http://schemas.microsoft.com/office/drawing/2014/main" id="{587D15FD-4C6D-FFF5-CDCD-12269197993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20212" b="1"/>
          <a:stretch/>
        </p:blipFill>
        <p:spPr>
          <a:xfrm>
            <a:off x="1118988" y="1136606"/>
            <a:ext cx="6112382" cy="4577297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B59A0412-B032-136F-4A4B-A990E4698289}"/>
              </a:ext>
            </a:extLst>
          </p:cNvPr>
          <p:cNvSpPr txBox="1"/>
          <p:nvPr/>
        </p:nvSpPr>
        <p:spPr>
          <a:xfrm>
            <a:off x="3048811" y="6078428"/>
            <a:ext cx="64288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>
                <a:hlinkClick r:id="rId5"/>
              </a:rPr>
              <a:t>https://www.e-elgar.com/shop/gbp/strategic-response-to-turbulence-9781035340392.html</a:t>
            </a:r>
            <a:r>
              <a:rPr lang="pl-PL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29588337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8000"/>
                <a:hueMod val="94000"/>
                <a:satMod val="148000"/>
                <a:lumMod val="150000"/>
              </a:schemeClr>
            </a:gs>
            <a:gs pos="100000">
              <a:schemeClr val="bg1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8" name="Rectangle 77">
            <a:extLst>
              <a:ext uri="{FF2B5EF4-FFF2-40B4-BE49-F238E27FC236}">
                <a16:creationId xmlns:a16="http://schemas.microsoft.com/office/drawing/2014/main" id="{E9B448F0-DA06-4165-AB5F-4330A20E06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0" name="Picture 2">
            <a:extLst>
              <a:ext uri="{FF2B5EF4-FFF2-40B4-BE49-F238E27FC236}">
                <a16:creationId xmlns:a16="http://schemas.microsoft.com/office/drawing/2014/main" id="{92D83638-A467-411A-9C31-FE9A111CD8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2" name="Group 81">
            <a:extLst>
              <a:ext uri="{FF2B5EF4-FFF2-40B4-BE49-F238E27FC236}">
                <a16:creationId xmlns:a16="http://schemas.microsoft.com/office/drawing/2014/main" id="{2576BCDF-119F-4EB5-83D7-ED823C93E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solidFill>
            <a:schemeClr val="tx2">
              <a:alpha val="45000"/>
            </a:schemeClr>
          </a:solidFill>
        </p:grpSpPr>
        <p:sp>
          <p:nvSpPr>
            <p:cNvPr id="83" name="Rectangle 5">
              <a:extLst>
                <a:ext uri="{FF2B5EF4-FFF2-40B4-BE49-F238E27FC236}">
                  <a16:creationId xmlns:a16="http://schemas.microsoft.com/office/drawing/2014/main" id="{43D63E8F-FD8A-4CE3-B7C9-3E9E2B66B5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84" name="Freeform 6">
              <a:extLst>
                <a:ext uri="{FF2B5EF4-FFF2-40B4-BE49-F238E27FC236}">
                  <a16:creationId xmlns:a16="http://schemas.microsoft.com/office/drawing/2014/main" id="{D107D890-1831-46D8-90FB-F2FC0B2884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85" name="Freeform 7">
              <a:extLst>
                <a:ext uri="{FF2B5EF4-FFF2-40B4-BE49-F238E27FC236}">
                  <a16:creationId xmlns:a16="http://schemas.microsoft.com/office/drawing/2014/main" id="{02440904-A4EC-4F72-8E22-AAF4D9DB5C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86" name="Freeform 8">
              <a:extLst>
                <a:ext uri="{FF2B5EF4-FFF2-40B4-BE49-F238E27FC236}">
                  <a16:creationId xmlns:a16="http://schemas.microsoft.com/office/drawing/2014/main" id="{625E9C1F-1569-416B-A85C-FA14348722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87" name="Freeform 9">
              <a:extLst>
                <a:ext uri="{FF2B5EF4-FFF2-40B4-BE49-F238E27FC236}">
                  <a16:creationId xmlns:a16="http://schemas.microsoft.com/office/drawing/2014/main" id="{3A186C77-43BF-4B1B-8170-48944F3057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88" name="Freeform 10">
              <a:extLst>
                <a:ext uri="{FF2B5EF4-FFF2-40B4-BE49-F238E27FC236}">
                  <a16:creationId xmlns:a16="http://schemas.microsoft.com/office/drawing/2014/main" id="{FA8D72C1-8526-44B4-9333-5E0057ECC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89" name="Freeform 11">
              <a:extLst>
                <a:ext uri="{FF2B5EF4-FFF2-40B4-BE49-F238E27FC236}">
                  <a16:creationId xmlns:a16="http://schemas.microsoft.com/office/drawing/2014/main" id="{790E4BA0-9C47-48B6-AA4A-8FC22DA954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90" name="Freeform 12">
              <a:extLst>
                <a:ext uri="{FF2B5EF4-FFF2-40B4-BE49-F238E27FC236}">
                  <a16:creationId xmlns:a16="http://schemas.microsoft.com/office/drawing/2014/main" id="{FD051475-431F-4B9D-94C6-7B49A69582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91" name="Freeform 13">
              <a:extLst>
                <a:ext uri="{FF2B5EF4-FFF2-40B4-BE49-F238E27FC236}">
                  <a16:creationId xmlns:a16="http://schemas.microsoft.com/office/drawing/2014/main" id="{82255D2F-85A1-4A19-8BC4-EB2715F36C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92" name="Freeform 14">
              <a:extLst>
                <a:ext uri="{FF2B5EF4-FFF2-40B4-BE49-F238E27FC236}">
                  <a16:creationId xmlns:a16="http://schemas.microsoft.com/office/drawing/2014/main" id="{EBC3A004-9794-4EFA-83F0-989248797C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93" name="Freeform 15">
              <a:extLst>
                <a:ext uri="{FF2B5EF4-FFF2-40B4-BE49-F238E27FC236}">
                  <a16:creationId xmlns:a16="http://schemas.microsoft.com/office/drawing/2014/main" id="{6EFD9FC3-E11A-44E3-BCAC-A07F3C601F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94" name="Line 16">
              <a:extLst>
                <a:ext uri="{FF2B5EF4-FFF2-40B4-BE49-F238E27FC236}">
                  <a16:creationId xmlns:a16="http://schemas.microsoft.com/office/drawing/2014/main" id="{AB6AB6F7-6592-4028-B349-1C0E53A29C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95" name="Freeform 17">
              <a:extLst>
                <a:ext uri="{FF2B5EF4-FFF2-40B4-BE49-F238E27FC236}">
                  <a16:creationId xmlns:a16="http://schemas.microsoft.com/office/drawing/2014/main" id="{6C2415E6-F914-4C11-B48B-4910AA6CA6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96" name="Freeform 18">
              <a:extLst>
                <a:ext uri="{FF2B5EF4-FFF2-40B4-BE49-F238E27FC236}">
                  <a16:creationId xmlns:a16="http://schemas.microsoft.com/office/drawing/2014/main" id="{2412013C-072A-489E-851A-CFEF91A9A6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97" name="Freeform 19">
              <a:extLst>
                <a:ext uri="{FF2B5EF4-FFF2-40B4-BE49-F238E27FC236}">
                  <a16:creationId xmlns:a16="http://schemas.microsoft.com/office/drawing/2014/main" id="{DE93DF9F-296F-4DE4-8813-D8C04DE4CF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98" name="Freeform 20">
              <a:extLst>
                <a:ext uri="{FF2B5EF4-FFF2-40B4-BE49-F238E27FC236}">
                  <a16:creationId xmlns:a16="http://schemas.microsoft.com/office/drawing/2014/main" id="{F440D966-5030-460C-9916-BF9B915421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99" name="Rectangle 21">
              <a:extLst>
                <a:ext uri="{FF2B5EF4-FFF2-40B4-BE49-F238E27FC236}">
                  <a16:creationId xmlns:a16="http://schemas.microsoft.com/office/drawing/2014/main" id="{1EFE245D-BA05-4F4D-A6E8-40739F48E7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00" name="Freeform 22">
              <a:extLst>
                <a:ext uri="{FF2B5EF4-FFF2-40B4-BE49-F238E27FC236}">
                  <a16:creationId xmlns:a16="http://schemas.microsoft.com/office/drawing/2014/main" id="{ED67811C-F735-441C-98A6-2517EC099A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01" name="Freeform 23">
              <a:extLst>
                <a:ext uri="{FF2B5EF4-FFF2-40B4-BE49-F238E27FC236}">
                  <a16:creationId xmlns:a16="http://schemas.microsoft.com/office/drawing/2014/main" id="{3070FC44-32F9-470F-A131-868F3F1DB7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02" name="Freeform 24">
              <a:extLst>
                <a:ext uri="{FF2B5EF4-FFF2-40B4-BE49-F238E27FC236}">
                  <a16:creationId xmlns:a16="http://schemas.microsoft.com/office/drawing/2014/main" id="{95FB52C7-C779-4E3F-978C-4595FEF868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03" name="Freeform 25">
              <a:extLst>
                <a:ext uri="{FF2B5EF4-FFF2-40B4-BE49-F238E27FC236}">
                  <a16:creationId xmlns:a16="http://schemas.microsoft.com/office/drawing/2014/main" id="{D4EB1759-62AC-4B24-9DC6-E4F8737E89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04" name="Freeform 26">
              <a:extLst>
                <a:ext uri="{FF2B5EF4-FFF2-40B4-BE49-F238E27FC236}">
                  <a16:creationId xmlns:a16="http://schemas.microsoft.com/office/drawing/2014/main" id="{7BF6FB39-864B-4F58-86E8-790E16FB3C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05" name="Freeform 27">
              <a:extLst>
                <a:ext uri="{FF2B5EF4-FFF2-40B4-BE49-F238E27FC236}">
                  <a16:creationId xmlns:a16="http://schemas.microsoft.com/office/drawing/2014/main" id="{5FE4FA46-B51C-43DA-87FC-2644ED117A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06" name="Freeform 28">
              <a:extLst>
                <a:ext uri="{FF2B5EF4-FFF2-40B4-BE49-F238E27FC236}">
                  <a16:creationId xmlns:a16="http://schemas.microsoft.com/office/drawing/2014/main" id="{25DD1322-2D3A-4E7B-B23B-B4F96E02C2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07" name="Freeform 29">
              <a:extLst>
                <a:ext uri="{FF2B5EF4-FFF2-40B4-BE49-F238E27FC236}">
                  <a16:creationId xmlns:a16="http://schemas.microsoft.com/office/drawing/2014/main" id="{6E4FFBEB-52BB-494D-AD99-A0F072AB6F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08" name="Freeform 30">
              <a:extLst>
                <a:ext uri="{FF2B5EF4-FFF2-40B4-BE49-F238E27FC236}">
                  <a16:creationId xmlns:a16="http://schemas.microsoft.com/office/drawing/2014/main" id="{7DE92406-3F65-4333-BAAA-A9A7B5AEE9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09" name="Freeform 31">
              <a:extLst>
                <a:ext uri="{FF2B5EF4-FFF2-40B4-BE49-F238E27FC236}">
                  <a16:creationId xmlns:a16="http://schemas.microsoft.com/office/drawing/2014/main" id="{B8B0FFC4-D1BB-4BB9-A224-BB78BFD338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2" name="Tytuł 1">
            <a:extLst>
              <a:ext uri="{FF2B5EF4-FFF2-40B4-BE49-F238E27FC236}">
                <a16:creationId xmlns:a16="http://schemas.microsoft.com/office/drawing/2014/main" id="{9BCA87A5-EEA6-44EE-5857-A857C4286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1" y="748240"/>
            <a:ext cx="9906000" cy="1117073"/>
          </a:xfrm>
        </p:spPr>
        <p:txBody>
          <a:bodyPr>
            <a:normAutofit/>
          </a:bodyPr>
          <a:lstStyle/>
          <a:p>
            <a:pPr algn="ctr"/>
            <a:r>
              <a:rPr lang="pl-PL" sz="4000"/>
              <a:t>Zakres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2DCA14E5-1D2A-1DC6-9879-546CEAE414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6500" y="2249487"/>
            <a:ext cx="9840911" cy="3541714"/>
          </a:xfrm>
        </p:spPr>
        <p:txBody>
          <a:bodyPr anchor="t">
            <a:normAutofit/>
          </a:bodyPr>
          <a:lstStyle/>
          <a:p>
            <a:r>
              <a:rPr lang="pl-PL"/>
              <a:t>Ilościowe badania empiryczne w dyscyplinie nauki o zarządzaniu</a:t>
            </a:r>
          </a:p>
          <a:p>
            <a:r>
              <a:rPr lang="pl-PL"/>
              <a:t>Jednostką badania jest przedsiąbiorstwo</a:t>
            </a:r>
          </a:p>
          <a:p>
            <a:r>
              <a:rPr lang="pl-PL"/>
              <a:t>Przedmiotem są decyzje wpływające na efekty działalności całego przedsiębiorstwa i jego relacje z otoczeniem.</a:t>
            </a:r>
          </a:p>
          <a:p>
            <a:r>
              <a:rPr lang="pl-PL"/>
              <a:t>Badamy teksty tworzone w przedsiębiorstwie, żeby uzyskać miary interesujących nas konstruktów i wykorzystać je jako zmienne.</a:t>
            </a:r>
          </a:p>
          <a:p>
            <a:endParaRPr lang="pl-PL"/>
          </a:p>
        </p:txBody>
      </p: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8DB4BB99-C854-45F9-BED1-63D15E3A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364912" y="0"/>
            <a:ext cx="674688" cy="6848476"/>
            <a:chOff x="11364912" y="0"/>
            <a:chExt cx="674688" cy="6848476"/>
          </a:xfrm>
          <a:solidFill>
            <a:schemeClr val="tx2">
              <a:alpha val="45000"/>
            </a:schemeClr>
          </a:solidFill>
        </p:grpSpPr>
        <p:sp>
          <p:nvSpPr>
            <p:cNvPr id="112" name="Freeform 32">
              <a:extLst>
                <a:ext uri="{FF2B5EF4-FFF2-40B4-BE49-F238E27FC236}">
                  <a16:creationId xmlns:a16="http://schemas.microsoft.com/office/drawing/2014/main" id="{5D1CCC4C-284C-4BF6-97D9-D974674634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83975" y="0"/>
              <a:ext cx="417513" cy="512763"/>
            </a:xfrm>
            <a:custGeom>
              <a:avLst/>
              <a:gdLst/>
              <a:ahLst/>
              <a:cxnLst/>
              <a:rect l="0" t="0" r="r" b="b"/>
              <a:pathLst>
                <a:path w="263" h="323">
                  <a:moveTo>
                    <a:pt x="12" y="323"/>
                  </a:moveTo>
                  <a:lnTo>
                    <a:pt x="0" y="314"/>
                  </a:lnTo>
                  <a:lnTo>
                    <a:pt x="203" y="108"/>
                  </a:lnTo>
                  <a:lnTo>
                    <a:pt x="248" y="0"/>
                  </a:lnTo>
                  <a:lnTo>
                    <a:pt x="263" y="6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12" y="3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13" name="Freeform 33">
              <a:extLst>
                <a:ext uri="{FF2B5EF4-FFF2-40B4-BE49-F238E27FC236}">
                  <a16:creationId xmlns:a16="http://schemas.microsoft.com/office/drawing/2014/main" id="{35D82D1B-EB09-4028-9107-D60B547C7B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364912" y="474663"/>
              <a:ext cx="157163" cy="152400"/>
            </a:xfrm>
            <a:custGeom>
              <a:avLst/>
              <a:gdLst/>
              <a:ahLst/>
              <a:cxnLst/>
              <a:rect l="0" t="0" r="r" b="b"/>
              <a:pathLst>
                <a:path w="33" h="32">
                  <a:moveTo>
                    <a:pt x="17" y="32"/>
                  </a:moveTo>
                  <a:cubicBezTo>
                    <a:pt x="13" y="32"/>
                    <a:pt x="9" y="30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ubicBezTo>
                    <a:pt x="9" y="2"/>
                    <a:pt x="13" y="0"/>
                    <a:pt x="17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1" y="8"/>
                    <a:pt x="33" y="12"/>
                    <a:pt x="33" y="16"/>
                  </a:cubicBezTo>
                  <a:cubicBezTo>
                    <a:pt x="33" y="20"/>
                    <a:pt x="31" y="24"/>
                    <a:pt x="28" y="27"/>
                  </a:cubicBezTo>
                  <a:cubicBezTo>
                    <a:pt x="25" y="30"/>
                    <a:pt x="21" y="32"/>
                    <a:pt x="17" y="32"/>
                  </a:cubicBezTo>
                  <a:close/>
                  <a:moveTo>
                    <a:pt x="17" y="4"/>
                  </a:moveTo>
                  <a:cubicBezTo>
                    <a:pt x="14" y="4"/>
                    <a:pt x="11" y="6"/>
                    <a:pt x="9" y="8"/>
                  </a:cubicBezTo>
                  <a:cubicBezTo>
                    <a:pt x="4" y="12"/>
                    <a:pt x="4" y="20"/>
                    <a:pt x="9" y="24"/>
                  </a:cubicBezTo>
                  <a:cubicBezTo>
                    <a:pt x="11" y="27"/>
                    <a:pt x="14" y="28"/>
                    <a:pt x="17" y="28"/>
                  </a:cubicBezTo>
                  <a:cubicBezTo>
                    <a:pt x="20" y="28"/>
                    <a:pt x="23" y="27"/>
                    <a:pt x="26" y="24"/>
                  </a:cubicBezTo>
                  <a:cubicBezTo>
                    <a:pt x="30" y="20"/>
                    <a:pt x="30" y="12"/>
                    <a:pt x="26" y="8"/>
                  </a:cubicBezTo>
                  <a:cubicBezTo>
                    <a:pt x="23" y="6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14" name="Freeform 34">
              <a:extLst>
                <a:ext uri="{FF2B5EF4-FFF2-40B4-BE49-F238E27FC236}">
                  <a16:creationId xmlns:a16="http://schemas.microsoft.com/office/drawing/2014/main" id="{1389EE93-8059-437E-8507-7557AD68FB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1612" y="1539875"/>
              <a:ext cx="188913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15" name="Freeform 35">
              <a:extLst>
                <a:ext uri="{FF2B5EF4-FFF2-40B4-BE49-F238E27FC236}">
                  <a16:creationId xmlns:a16="http://schemas.microsoft.com/office/drawing/2014/main" id="{377C05DC-75FF-4426-A34F-DBF0C7E7BE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31600" y="5694363"/>
              <a:ext cx="298450" cy="1154113"/>
            </a:xfrm>
            <a:custGeom>
              <a:avLst/>
              <a:gdLst/>
              <a:ahLst/>
              <a:cxnLst/>
              <a:rect l="0" t="0" r="r" b="b"/>
              <a:pathLst>
                <a:path w="188" h="727">
                  <a:moveTo>
                    <a:pt x="15" y="727"/>
                  </a:moveTo>
                  <a:lnTo>
                    <a:pt x="0" y="72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176" y="0"/>
                  </a:lnTo>
                  <a:lnTo>
                    <a:pt x="188" y="6"/>
                  </a:lnTo>
                  <a:lnTo>
                    <a:pt x="15" y="410"/>
                  </a:lnTo>
                  <a:lnTo>
                    <a:pt x="15" y="7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16" name="Freeform 36">
              <a:extLst>
                <a:ext uri="{FF2B5EF4-FFF2-40B4-BE49-F238E27FC236}">
                  <a16:creationId xmlns:a16="http://schemas.microsoft.com/office/drawing/2014/main" id="{03D385C8-866D-437D-91B1-2E3ECDD88E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72900" y="5551488"/>
              <a:ext cx="157163" cy="155575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6"/>
                  </a:cubicBezTo>
                  <a:cubicBezTo>
                    <a:pt x="29" y="9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17" name="Freeform 37">
              <a:extLst>
                <a:ext uri="{FF2B5EF4-FFF2-40B4-BE49-F238E27FC236}">
                  <a16:creationId xmlns:a16="http://schemas.microsoft.com/office/drawing/2014/main" id="{3F649CBB-748F-4C79-A14F-C531C40B08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10987" y="4763"/>
              <a:ext cx="304800" cy="1544638"/>
            </a:xfrm>
            <a:custGeom>
              <a:avLst/>
              <a:gdLst/>
              <a:ahLst/>
              <a:cxnLst/>
              <a:rect l="0" t="0" r="r" b="b"/>
              <a:pathLst>
                <a:path w="192" h="973">
                  <a:moveTo>
                    <a:pt x="15" y="973"/>
                  </a:moveTo>
                  <a:lnTo>
                    <a:pt x="0" y="973"/>
                  </a:lnTo>
                  <a:lnTo>
                    <a:pt x="0" y="790"/>
                  </a:lnTo>
                  <a:lnTo>
                    <a:pt x="174" y="614"/>
                  </a:lnTo>
                  <a:lnTo>
                    <a:pt x="174" y="0"/>
                  </a:lnTo>
                  <a:lnTo>
                    <a:pt x="192" y="0"/>
                  </a:lnTo>
                  <a:lnTo>
                    <a:pt x="192" y="620"/>
                  </a:lnTo>
                  <a:lnTo>
                    <a:pt x="15" y="796"/>
                  </a:lnTo>
                  <a:lnTo>
                    <a:pt x="15" y="9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18" name="Freeform 38">
              <a:extLst>
                <a:ext uri="{FF2B5EF4-FFF2-40B4-BE49-F238E27FC236}">
                  <a16:creationId xmlns:a16="http://schemas.microsoft.com/office/drawing/2014/main" id="{7F4622C0-84AF-41F1-9128-FE73CADD36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6375" y="4867275"/>
              <a:ext cx="188913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19" name="Freeform 39">
              <a:extLst>
                <a:ext uri="{FF2B5EF4-FFF2-40B4-BE49-F238E27FC236}">
                  <a16:creationId xmlns:a16="http://schemas.microsoft.com/office/drawing/2014/main" id="{CC6F29C1-A471-4CDE-8C21-E4B15C5EF4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41112" y="5046663"/>
              <a:ext cx="307975" cy="1801813"/>
            </a:xfrm>
            <a:custGeom>
              <a:avLst/>
              <a:gdLst/>
              <a:ahLst/>
              <a:cxnLst/>
              <a:rect l="0" t="0" r="r" b="b"/>
              <a:pathLst>
                <a:path w="194" h="1135">
                  <a:moveTo>
                    <a:pt x="18" y="1135"/>
                  </a:moveTo>
                  <a:lnTo>
                    <a:pt x="0" y="1135"/>
                  </a:lnTo>
                  <a:lnTo>
                    <a:pt x="0" y="354"/>
                  </a:lnTo>
                  <a:lnTo>
                    <a:pt x="176" y="177"/>
                  </a:lnTo>
                  <a:lnTo>
                    <a:pt x="176" y="0"/>
                  </a:lnTo>
                  <a:lnTo>
                    <a:pt x="194" y="0"/>
                  </a:lnTo>
                  <a:lnTo>
                    <a:pt x="194" y="183"/>
                  </a:lnTo>
                  <a:lnTo>
                    <a:pt x="18" y="360"/>
                  </a:lnTo>
                  <a:lnTo>
                    <a:pt x="18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20" name="Freeform 40">
              <a:extLst>
                <a:ext uri="{FF2B5EF4-FFF2-40B4-BE49-F238E27FC236}">
                  <a16:creationId xmlns:a16="http://schemas.microsoft.com/office/drawing/2014/main" id="{67F5B7DA-86C7-4AE0-96B6-D7F5AA51E2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849100" y="64166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21" name="Rectangle 41">
              <a:extLst>
                <a:ext uri="{FF2B5EF4-FFF2-40B4-BE49-F238E27FC236}">
                  <a16:creationId xmlns:a16="http://schemas.microsoft.com/office/drawing/2014/main" id="{0FA481E3-0439-484A-AC9B-19D58B98E4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939587" y="6596063"/>
              <a:ext cx="23813" cy="252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12026921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5F53814-BB8E-258F-F143-FCC2B1FCD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Problem poznania Przedsiębiorstwa</a:t>
            </a:r>
          </a:p>
        </p:txBody>
      </p:sp>
      <p:sp>
        <p:nvSpPr>
          <p:cNvPr id="4" name="Owal 3">
            <a:extLst>
              <a:ext uri="{FF2B5EF4-FFF2-40B4-BE49-F238E27FC236}">
                <a16:creationId xmlns:a16="http://schemas.microsoft.com/office/drawing/2014/main" id="{B99CEFA7-9DA4-6547-29F7-44BDC6201F6A}"/>
              </a:ext>
            </a:extLst>
          </p:cNvPr>
          <p:cNvSpPr/>
          <p:nvPr/>
        </p:nvSpPr>
        <p:spPr>
          <a:xfrm>
            <a:off x="1967939" y="2493121"/>
            <a:ext cx="5384969" cy="2736135"/>
          </a:xfrm>
          <a:prstGeom prst="ellipse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Dymek mowy: owalny 4">
            <a:extLst>
              <a:ext uri="{FF2B5EF4-FFF2-40B4-BE49-F238E27FC236}">
                <a16:creationId xmlns:a16="http://schemas.microsoft.com/office/drawing/2014/main" id="{FF627DC3-D763-AED0-EB78-C051ABD4BFF5}"/>
              </a:ext>
            </a:extLst>
          </p:cNvPr>
          <p:cNvSpPr/>
          <p:nvPr/>
        </p:nvSpPr>
        <p:spPr>
          <a:xfrm>
            <a:off x="7909088" y="2493121"/>
            <a:ext cx="2026763" cy="1051357"/>
          </a:xfrm>
          <a:prstGeom prst="wedgeEllipseCallout">
            <a:avLst>
              <a:gd name="adj1" fmla="val -79957"/>
              <a:gd name="adj2" fmla="val 39188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1400">
                <a:latin typeface="Comic Sans MS" panose="030F0702030302020204" pitchFamily="66" charset="0"/>
              </a:rPr>
              <a:t>Myślę więc jestem, </a:t>
            </a:r>
            <a:br>
              <a:rPr lang="pl-PL" sz="1400">
                <a:latin typeface="Comic Sans MS" panose="030F0702030302020204" pitchFamily="66" charset="0"/>
              </a:rPr>
            </a:br>
            <a:r>
              <a:rPr lang="pl-PL" sz="1400">
                <a:latin typeface="Comic Sans MS" panose="030F0702030302020204" pitchFamily="66" charset="0"/>
              </a:rPr>
              <a:t>ale czym jestem?</a:t>
            </a:r>
          </a:p>
        </p:txBody>
      </p:sp>
    </p:spTree>
    <p:extLst>
      <p:ext uri="{BB962C8B-B14F-4D97-AF65-F5344CB8AC3E}">
        <p14:creationId xmlns:p14="http://schemas.microsoft.com/office/powerpoint/2010/main" val="2826469584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5F53814-BB8E-258F-F143-FCC2B1FCD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Obraz zależy od metody</a:t>
            </a:r>
          </a:p>
        </p:txBody>
      </p:sp>
      <p:sp>
        <p:nvSpPr>
          <p:cNvPr id="4" name="Owal 3">
            <a:extLst>
              <a:ext uri="{FF2B5EF4-FFF2-40B4-BE49-F238E27FC236}">
                <a16:creationId xmlns:a16="http://schemas.microsoft.com/office/drawing/2014/main" id="{B99CEFA7-9DA4-6547-29F7-44BDC6201F6A}"/>
              </a:ext>
            </a:extLst>
          </p:cNvPr>
          <p:cNvSpPr/>
          <p:nvPr/>
        </p:nvSpPr>
        <p:spPr>
          <a:xfrm>
            <a:off x="3803096" y="2751360"/>
            <a:ext cx="1045351" cy="884975"/>
          </a:xfrm>
          <a:prstGeom prst="ellipse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Owal 2">
            <a:extLst>
              <a:ext uri="{FF2B5EF4-FFF2-40B4-BE49-F238E27FC236}">
                <a16:creationId xmlns:a16="http://schemas.microsoft.com/office/drawing/2014/main" id="{7847992D-EEF5-AC5D-3674-FA2A1B9027A7}"/>
              </a:ext>
            </a:extLst>
          </p:cNvPr>
          <p:cNvSpPr/>
          <p:nvPr/>
        </p:nvSpPr>
        <p:spPr>
          <a:xfrm>
            <a:off x="4051189" y="4349086"/>
            <a:ext cx="1045351" cy="884975"/>
          </a:xfrm>
          <a:prstGeom prst="ellipse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Owal 4">
            <a:extLst>
              <a:ext uri="{FF2B5EF4-FFF2-40B4-BE49-F238E27FC236}">
                <a16:creationId xmlns:a16="http://schemas.microsoft.com/office/drawing/2014/main" id="{8903C2BD-44F1-7EE1-2499-CFDF6CE1F48E}"/>
              </a:ext>
            </a:extLst>
          </p:cNvPr>
          <p:cNvSpPr/>
          <p:nvPr/>
        </p:nvSpPr>
        <p:spPr>
          <a:xfrm>
            <a:off x="6659710" y="2713093"/>
            <a:ext cx="1045351" cy="884975"/>
          </a:xfrm>
          <a:prstGeom prst="ellipse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Owal 5">
            <a:extLst>
              <a:ext uri="{FF2B5EF4-FFF2-40B4-BE49-F238E27FC236}">
                <a16:creationId xmlns:a16="http://schemas.microsoft.com/office/drawing/2014/main" id="{D51F94FA-4DA9-5200-489E-F4B0D43F8162}"/>
              </a:ext>
            </a:extLst>
          </p:cNvPr>
          <p:cNvSpPr/>
          <p:nvPr/>
        </p:nvSpPr>
        <p:spPr>
          <a:xfrm>
            <a:off x="5844547" y="4154357"/>
            <a:ext cx="1045351" cy="884975"/>
          </a:xfrm>
          <a:prstGeom prst="ellipse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Owal 6">
            <a:extLst>
              <a:ext uri="{FF2B5EF4-FFF2-40B4-BE49-F238E27FC236}">
                <a16:creationId xmlns:a16="http://schemas.microsoft.com/office/drawing/2014/main" id="{5BE9075E-73A2-DC17-0181-5951B3A02980}"/>
              </a:ext>
            </a:extLst>
          </p:cNvPr>
          <p:cNvSpPr/>
          <p:nvPr/>
        </p:nvSpPr>
        <p:spPr>
          <a:xfrm>
            <a:off x="9058940" y="3488956"/>
            <a:ext cx="457384" cy="455724"/>
          </a:xfrm>
          <a:prstGeom prst="ellipse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Dymek mowy: owalny 7">
            <a:extLst>
              <a:ext uri="{FF2B5EF4-FFF2-40B4-BE49-F238E27FC236}">
                <a16:creationId xmlns:a16="http://schemas.microsoft.com/office/drawing/2014/main" id="{58564732-7819-3367-F23B-3193BDAC8EDE}"/>
              </a:ext>
            </a:extLst>
          </p:cNvPr>
          <p:cNvSpPr/>
          <p:nvPr/>
        </p:nvSpPr>
        <p:spPr>
          <a:xfrm>
            <a:off x="9516324" y="1879412"/>
            <a:ext cx="2026763" cy="1051357"/>
          </a:xfrm>
          <a:prstGeom prst="wedgeEllipseCallout">
            <a:avLst>
              <a:gd name="adj1" fmla="val -79957"/>
              <a:gd name="adj2" fmla="val 39188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1400">
                <a:latin typeface="Comic Sans MS" panose="030F0702030302020204" pitchFamily="66" charset="0"/>
              </a:rPr>
              <a:t>Ojej…</a:t>
            </a:r>
          </a:p>
        </p:txBody>
      </p:sp>
    </p:spTree>
    <p:extLst>
      <p:ext uri="{BB962C8B-B14F-4D97-AF65-F5344CB8AC3E}">
        <p14:creationId xmlns:p14="http://schemas.microsoft.com/office/powerpoint/2010/main" val="1699202760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F15AA9-6B60-F034-3085-30F4E8801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787588"/>
          </a:xfrm>
        </p:spPr>
        <p:txBody>
          <a:bodyPr/>
          <a:lstStyle/>
          <a:p>
            <a:r>
              <a:rPr lang="pl-PL"/>
              <a:t>Jak COPILOT podsumuje aktywność RnD?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81B9A6E-69C0-C5ED-BACD-11E801C7BC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1656272"/>
            <a:ext cx="9905999" cy="4899803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/>
          <a:p>
            <a:r>
              <a:rPr lang="en-US"/>
              <a:t>The research and development (R&amp;D) activities of Genfit are central to their business model and focus on developing drug and diagnostic candidates. Here are the key points from their R&amp;D activities as described in the annual report:</a:t>
            </a:r>
          </a:p>
          <a:p>
            <a:r>
              <a:rPr lang="en-US"/>
              <a:t>Focus Areas:</a:t>
            </a:r>
          </a:p>
          <a:p>
            <a:pPr lvl="1"/>
            <a:r>
              <a:rPr lang="en-US"/>
              <a:t>Drug Development: Genfit's R&amp;D efforts are primarily directed towards developing drug candidates for metabolic, inflammatory, autoimmune, and fibrotic diseases, particularly those affecting the liver.</a:t>
            </a:r>
          </a:p>
          <a:p>
            <a:pPr lvl="1"/>
            <a:r>
              <a:rPr lang="en-US"/>
              <a:t>Diagnostic Development: They are also focused on developing diagnostic tests, such as their NIS4 technology for identifying patients with NASH (Non-Alcoholic Steatohepatitis).</a:t>
            </a:r>
          </a:p>
          <a:p>
            <a:r>
              <a:rPr lang="en-US"/>
              <a:t>R&amp;D Expenses:</a:t>
            </a:r>
          </a:p>
          <a:p>
            <a:pPr lvl="1"/>
            <a:r>
              <a:rPr lang="en-US"/>
              <a:t>The report indicates that drug candidates in later stages of clinical development, such as the RESOLVE-IT and ELATIVE trials, generally have higher development costs due to the increased size and duration of these trials.</a:t>
            </a:r>
          </a:p>
          <a:p>
            <a:pPr lvl="1"/>
            <a:r>
              <a:rPr lang="en-US"/>
              <a:t>Research and development expenses include costs for raw materials, fees paid to third parties (such as CROs), employee-related costs, and intellectual property fees.</a:t>
            </a:r>
          </a:p>
          <a:p>
            <a:pPr lvl="1"/>
            <a:r>
              <a:rPr lang="en-US"/>
              <a:t>Genfit outsources substantial portions of their operations to third-party service providers, including preclinical studies, clinical trials, data collection and analysis, and manufacturing of drug candidates.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95453633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067F611-37C0-E70F-8687-BC0032C64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934237"/>
          </a:xfrm>
        </p:spPr>
        <p:txBody>
          <a:bodyPr/>
          <a:lstStyle/>
          <a:p>
            <a:r>
              <a:rPr lang="pl-PL"/>
              <a:t>Zapytajmy o to samo dla SAP…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E3D358C-5F37-1178-BF1D-DB7F6480EF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1552754"/>
            <a:ext cx="9905999" cy="4686727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r>
              <a:rPr lang="en-US"/>
              <a:t>Investment in R&amp;D:</a:t>
            </a:r>
          </a:p>
          <a:p>
            <a:pPr lvl="1"/>
            <a:r>
              <a:rPr lang="en-US"/>
              <a:t>SAP's commitment to R&amp;D is reflected in its expenditures, which increased by 8% to €3,624 million.</a:t>
            </a:r>
          </a:p>
          <a:p>
            <a:pPr lvl="1"/>
            <a:r>
              <a:rPr lang="en-US"/>
              <a:t>The R&amp;D expenses include personnel costs, costs for independent contractors, and amortization of computer hardware and software used in R&amp;D activities.</a:t>
            </a:r>
          </a:p>
          <a:p>
            <a:r>
              <a:rPr lang="en-US"/>
              <a:t>R&amp;D Headcount:</a:t>
            </a:r>
            <a:r>
              <a:rPr lang="pl-PL"/>
              <a:t> </a:t>
            </a:r>
            <a:r>
              <a:rPr lang="en-US"/>
              <a:t>The total full-time equivalent (FTE) headcount in development work was 27,060.</a:t>
            </a:r>
            <a:r>
              <a:rPr lang="pl-PL"/>
              <a:t> </a:t>
            </a:r>
            <a:r>
              <a:rPr lang="en-US"/>
              <a:t>R&amp;D headcount represented 28% of SAP's total headcount.</a:t>
            </a:r>
          </a:p>
          <a:p>
            <a:r>
              <a:rPr lang="en-US"/>
              <a:t>Focus Areas:</a:t>
            </a:r>
          </a:p>
          <a:p>
            <a:pPr lvl="1"/>
            <a:r>
              <a:rPr lang="en-US"/>
              <a:t>SAP continued to make targeted investments in innovation areas and growth markets.</a:t>
            </a:r>
          </a:p>
          <a:p>
            <a:pPr lvl="1"/>
            <a:r>
              <a:rPr lang="en-US"/>
              <a:t>The company focused on developing new technology and solutions such as SAP S/4HANA, SAP C/4HANA, and SAP Analytics Cloud.</a:t>
            </a:r>
          </a:p>
          <a:p>
            <a:pPr lvl="1"/>
            <a:r>
              <a:rPr lang="en-US"/>
              <a:t>SAP explored future trends and the latest technologies through its network of innovation centers as part of the Technology and Innovation board area.</a:t>
            </a:r>
          </a:p>
        </p:txBody>
      </p:sp>
    </p:spTree>
    <p:extLst>
      <p:ext uri="{BB962C8B-B14F-4D97-AF65-F5344CB8AC3E}">
        <p14:creationId xmlns:p14="http://schemas.microsoft.com/office/powerpoint/2010/main" val="1901048372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CF0661C-1C63-9E19-F3C9-A75164E60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Czy może nam zrobić ocenę punktową?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211490E-9E7B-A4E3-A21D-12E73B44BDF2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/>
              <a:t>SAP: Given the substantial investment, high R&amp;D ratio, large headcount, extensive collaboration, and strategic acquisitions, </a:t>
            </a:r>
            <a:r>
              <a:rPr lang="en-US" b="1"/>
              <a:t>I would score SAP a 9 out of 10 for its involvement in R&amp;D</a:t>
            </a:r>
            <a:r>
              <a:rPr lang="en-US"/>
              <a:t>.</a:t>
            </a:r>
          </a:p>
          <a:p>
            <a:r>
              <a:rPr lang="en-US"/>
              <a:t>GENFIT: While GENFIT has a high R&amp;D expense ratio and focuses heavily on clinical development, its overall investment and headcount are significantly lower compared to SAP. </a:t>
            </a:r>
            <a:r>
              <a:rPr lang="en-US" b="1"/>
              <a:t>I would score GENFIT a 6 out of 10 for its involvement in R&amp;D</a:t>
            </a:r>
            <a:r>
              <a:rPr lang="en-US"/>
              <a:t>.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4329567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49A6B0C-747E-B31F-2188-AE0F0E41C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Ocena zakresu informacji w sprawozdaniu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EB3486B-1FC7-89D1-4207-CB57DE4B8F52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 fontScale="85000" lnSpcReduction="20000"/>
          </a:bodyPr>
          <a:lstStyle/>
          <a:p>
            <a:r>
              <a:rPr lang="en-US" b="1"/>
              <a:t>Detail and Depth: </a:t>
            </a:r>
            <a:r>
              <a:rPr lang="en-US"/>
              <a:t>SAP provides a more detailed and comprehensive description of its R&amp;D activities, including financial breakdowns, headcount information, specific projects, and strategic acquisitions. GENFIT also provides detailed information but focuses more on clinical development and specific trials.</a:t>
            </a:r>
          </a:p>
          <a:p>
            <a:r>
              <a:rPr lang="en-US" b="1"/>
              <a:t>Investment and Scale: </a:t>
            </a:r>
            <a:r>
              <a:rPr lang="en-US"/>
              <a:t>SAP's R&amp;D investment and scale are significantly larger than GENFIT's, reflecting the difference in company size and scope.</a:t>
            </a:r>
          </a:p>
          <a:p>
            <a:r>
              <a:rPr lang="en-US" b="1"/>
              <a:t>Focus Areas: </a:t>
            </a:r>
            <a:r>
              <a:rPr lang="en-US"/>
              <a:t>SAP's R&amp;D efforts are broad, covering various technologies and solutions, while GENFIT's R&amp;D is more focused on clinical development and specific therapeutic areas.</a:t>
            </a:r>
          </a:p>
          <a:p>
            <a:r>
              <a:rPr lang="en-US" b="1"/>
              <a:t>Collaboration</a:t>
            </a:r>
            <a:r>
              <a:rPr lang="en-US"/>
              <a:t>: Both companies emphasize collaboration with external partners, but SAP's report provides more extensive details on the types of external costs and partnerships.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52657006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E0E6F30-542D-BEB4-3AEA-A7C44312D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Tyle tylko, że analizuje jeden plik na raz…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1E182FE4-A0AA-1E98-8885-9610B4CEA8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5261" y="2233142"/>
            <a:ext cx="8698301" cy="2111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115416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8">
            <a:extLst>
              <a:ext uri="{FF2B5EF4-FFF2-40B4-BE49-F238E27FC236}">
                <a16:creationId xmlns:a16="http://schemas.microsoft.com/office/drawing/2014/main" id="{54B9C16B-AC4A-44ED-9075-F76549B46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2A2FEB6-F419-4684-9ABC-9E32E012E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100" y="-11384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>
              <a:extLst>
                <a:ext uri="{FF2B5EF4-FFF2-40B4-BE49-F238E27FC236}">
                  <a16:creationId xmlns:a16="http://schemas.microsoft.com/office/drawing/2014/main" id="{21E24A15-28D6-4CEB-9268-0BB0BEEAF3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74" name="Freeform 6">
              <a:extLst>
                <a:ext uri="{FF2B5EF4-FFF2-40B4-BE49-F238E27FC236}">
                  <a16:creationId xmlns:a16="http://schemas.microsoft.com/office/drawing/2014/main" id="{4345933F-9633-4510-90E1-08B0E2A19E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75" name="Freeform 7">
              <a:extLst>
                <a:ext uri="{FF2B5EF4-FFF2-40B4-BE49-F238E27FC236}">
                  <a16:creationId xmlns:a16="http://schemas.microsoft.com/office/drawing/2014/main" id="{C68A48FB-1BE4-4053-A76F-5A5511BA0E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76" name="Freeform 8">
              <a:extLst>
                <a:ext uri="{FF2B5EF4-FFF2-40B4-BE49-F238E27FC236}">
                  <a16:creationId xmlns:a16="http://schemas.microsoft.com/office/drawing/2014/main" id="{8149777B-6A9F-4C95-BF44-F964645071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77" name="Freeform 9">
              <a:extLst>
                <a:ext uri="{FF2B5EF4-FFF2-40B4-BE49-F238E27FC236}">
                  <a16:creationId xmlns:a16="http://schemas.microsoft.com/office/drawing/2014/main" id="{0654845E-622A-4AD3-8F3A-6E1DEAB5FC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78" name="Freeform 10">
              <a:extLst>
                <a:ext uri="{FF2B5EF4-FFF2-40B4-BE49-F238E27FC236}">
                  <a16:creationId xmlns:a16="http://schemas.microsoft.com/office/drawing/2014/main" id="{DF1C0739-3D08-4C83-857E-B0724A6E8C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79" name="Freeform 11">
              <a:extLst>
                <a:ext uri="{FF2B5EF4-FFF2-40B4-BE49-F238E27FC236}">
                  <a16:creationId xmlns:a16="http://schemas.microsoft.com/office/drawing/2014/main" id="{D235EAA0-7D5A-453A-9643-EE7A4954EA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80" name="Freeform 12">
              <a:extLst>
                <a:ext uri="{FF2B5EF4-FFF2-40B4-BE49-F238E27FC236}">
                  <a16:creationId xmlns:a16="http://schemas.microsoft.com/office/drawing/2014/main" id="{94C6FB7C-72DE-42DE-8F58-CCE9B8F556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81" name="Freeform 13">
              <a:extLst>
                <a:ext uri="{FF2B5EF4-FFF2-40B4-BE49-F238E27FC236}">
                  <a16:creationId xmlns:a16="http://schemas.microsoft.com/office/drawing/2014/main" id="{FE31E0FE-EC8D-4EA7-BD9D-02F8C54FDB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82" name="Freeform 14">
              <a:extLst>
                <a:ext uri="{FF2B5EF4-FFF2-40B4-BE49-F238E27FC236}">
                  <a16:creationId xmlns:a16="http://schemas.microsoft.com/office/drawing/2014/main" id="{69FE4B12-13E0-48F9-9E18-66406B8D3C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83" name="Freeform 15">
              <a:extLst>
                <a:ext uri="{FF2B5EF4-FFF2-40B4-BE49-F238E27FC236}">
                  <a16:creationId xmlns:a16="http://schemas.microsoft.com/office/drawing/2014/main" id="{87FAADC3-B321-43EE-B8F3-2842D84098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84" name="Line 16">
              <a:extLst>
                <a:ext uri="{FF2B5EF4-FFF2-40B4-BE49-F238E27FC236}">
                  <a16:creationId xmlns:a16="http://schemas.microsoft.com/office/drawing/2014/main" id="{90461464-1683-402F-A72B-8558CC6777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85" name="Freeform 17">
              <a:extLst>
                <a:ext uri="{FF2B5EF4-FFF2-40B4-BE49-F238E27FC236}">
                  <a16:creationId xmlns:a16="http://schemas.microsoft.com/office/drawing/2014/main" id="{70F594E7-32D0-45B9-A3CF-636CF6FCBD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86" name="Freeform 18">
              <a:extLst>
                <a:ext uri="{FF2B5EF4-FFF2-40B4-BE49-F238E27FC236}">
                  <a16:creationId xmlns:a16="http://schemas.microsoft.com/office/drawing/2014/main" id="{8AEF60E1-26C2-4E3C-B839-347DDD23C3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87" name="Freeform 19">
              <a:extLst>
                <a:ext uri="{FF2B5EF4-FFF2-40B4-BE49-F238E27FC236}">
                  <a16:creationId xmlns:a16="http://schemas.microsoft.com/office/drawing/2014/main" id="{792FE54B-EE9D-4E57-B6BC-6A9196BE89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88" name="Freeform 20">
              <a:extLst>
                <a:ext uri="{FF2B5EF4-FFF2-40B4-BE49-F238E27FC236}">
                  <a16:creationId xmlns:a16="http://schemas.microsoft.com/office/drawing/2014/main" id="{72BE56DF-619D-463E-8F88-CABA09DA88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89" name="Rectangle 21">
              <a:extLst>
                <a:ext uri="{FF2B5EF4-FFF2-40B4-BE49-F238E27FC236}">
                  <a16:creationId xmlns:a16="http://schemas.microsoft.com/office/drawing/2014/main" id="{C7430457-1935-4BBF-A6A7-7C3125A02E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90" name="Freeform 22">
              <a:extLst>
                <a:ext uri="{FF2B5EF4-FFF2-40B4-BE49-F238E27FC236}">
                  <a16:creationId xmlns:a16="http://schemas.microsoft.com/office/drawing/2014/main" id="{BB006150-E547-4E84-A2B1-59131F3D53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91" name="Freeform 23">
              <a:extLst>
                <a:ext uri="{FF2B5EF4-FFF2-40B4-BE49-F238E27FC236}">
                  <a16:creationId xmlns:a16="http://schemas.microsoft.com/office/drawing/2014/main" id="{5A8CD074-956B-41A4-870B-001554B69B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92" name="Freeform 24">
              <a:extLst>
                <a:ext uri="{FF2B5EF4-FFF2-40B4-BE49-F238E27FC236}">
                  <a16:creationId xmlns:a16="http://schemas.microsoft.com/office/drawing/2014/main" id="{070C253B-974E-459F-AD0B-7057224828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93" name="Freeform 25">
              <a:extLst>
                <a:ext uri="{FF2B5EF4-FFF2-40B4-BE49-F238E27FC236}">
                  <a16:creationId xmlns:a16="http://schemas.microsoft.com/office/drawing/2014/main" id="{BBC07B3D-A631-44EA-861A-7D80383A10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94" name="Freeform 26">
              <a:extLst>
                <a:ext uri="{FF2B5EF4-FFF2-40B4-BE49-F238E27FC236}">
                  <a16:creationId xmlns:a16="http://schemas.microsoft.com/office/drawing/2014/main" id="{32039DC6-B4CF-4A5A-8D17-3A568D125C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95" name="Freeform 27">
              <a:extLst>
                <a:ext uri="{FF2B5EF4-FFF2-40B4-BE49-F238E27FC236}">
                  <a16:creationId xmlns:a16="http://schemas.microsoft.com/office/drawing/2014/main" id="{99E0C81F-5D8D-4AF8-BDE5-4DF75868F7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96" name="Freeform 28">
              <a:extLst>
                <a:ext uri="{FF2B5EF4-FFF2-40B4-BE49-F238E27FC236}">
                  <a16:creationId xmlns:a16="http://schemas.microsoft.com/office/drawing/2014/main" id="{0D946680-855C-41EC-BBA2-61F6F776E5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97" name="Freeform 29">
              <a:extLst>
                <a:ext uri="{FF2B5EF4-FFF2-40B4-BE49-F238E27FC236}">
                  <a16:creationId xmlns:a16="http://schemas.microsoft.com/office/drawing/2014/main" id="{E6FAD9E8-6E13-45A0-A5D6-8BCAD27B4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98" name="Freeform 30">
              <a:extLst>
                <a:ext uri="{FF2B5EF4-FFF2-40B4-BE49-F238E27FC236}">
                  <a16:creationId xmlns:a16="http://schemas.microsoft.com/office/drawing/2014/main" id="{0CCBC8FA-0581-454F-9FD1-6B6102A1AA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99" name="Freeform 31">
              <a:extLst>
                <a:ext uri="{FF2B5EF4-FFF2-40B4-BE49-F238E27FC236}">
                  <a16:creationId xmlns:a16="http://schemas.microsoft.com/office/drawing/2014/main" id="{5D6C328F-65A5-41E8-86E9-E4E638CC3B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</p:grpSp>
      <p:pic>
        <p:nvPicPr>
          <p:cNvPr id="100" name="Picture 2">
            <a:extLst>
              <a:ext uri="{FF2B5EF4-FFF2-40B4-BE49-F238E27FC236}">
                <a16:creationId xmlns:a16="http://schemas.microsoft.com/office/drawing/2014/main" id="{3E94A106-9341-485C-9057-9D62B2BD08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" y="-2"/>
            <a:ext cx="4061525" cy="6858001"/>
          </a:xfrm>
          <a:prstGeom prst="rect">
            <a:avLst/>
          </a:prstGeom>
          <a:extLst>
            <a:ext uri="{909E8E84-426E-40dd-AFC4-6F175D3DCCD1}">
              <a14:hiddenFill xmlns="" xmlns:a16="http://schemas.microsoft.com/office/drawing/2014/main" xmlns:p14="http://schemas.microsoft.com/office/powerpoint/2010/main" xmlns:dgm="http://schemas.openxmlformats.org/drawingml/2006/diagram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1" name="Rectangle 41">
            <a:extLst>
              <a:ext uri="{FF2B5EF4-FFF2-40B4-BE49-F238E27FC236}">
                <a16:creationId xmlns:a16="http://schemas.microsoft.com/office/drawing/2014/main" id="{B53044DC-4918-43DA-B49D-91673C6C94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53"/>
            <a:ext cx="4055621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2" name="Group 43">
            <a:extLst>
              <a:ext uri="{FF2B5EF4-FFF2-40B4-BE49-F238E27FC236}">
                <a16:creationId xmlns:a16="http://schemas.microsoft.com/office/drawing/2014/main" id="{1DCE6B36-1420-43AB-86CF-4E653A517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90" y="-9998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03" name="Rectangle 5">
              <a:extLst>
                <a:ext uri="{FF2B5EF4-FFF2-40B4-BE49-F238E27FC236}">
                  <a16:creationId xmlns:a16="http://schemas.microsoft.com/office/drawing/2014/main" id="{72626E0B-9628-468E-A713-011C02F602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04" name="Freeform 6">
              <a:extLst>
                <a:ext uri="{FF2B5EF4-FFF2-40B4-BE49-F238E27FC236}">
                  <a16:creationId xmlns:a16="http://schemas.microsoft.com/office/drawing/2014/main" id="{93F7977A-BD91-4B0D-9A8D-372DB67AD8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05" name="Freeform 7">
              <a:extLst>
                <a:ext uri="{FF2B5EF4-FFF2-40B4-BE49-F238E27FC236}">
                  <a16:creationId xmlns:a16="http://schemas.microsoft.com/office/drawing/2014/main" id="{9FEE6A56-01A1-404D-864E-1C2587C9AF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06" name="Freeform 8">
              <a:extLst>
                <a:ext uri="{FF2B5EF4-FFF2-40B4-BE49-F238E27FC236}">
                  <a16:creationId xmlns:a16="http://schemas.microsoft.com/office/drawing/2014/main" id="{E74DBBF2-EF6F-4E3E-B183-F8EEE76094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07" name="Freeform 9">
              <a:extLst>
                <a:ext uri="{FF2B5EF4-FFF2-40B4-BE49-F238E27FC236}">
                  <a16:creationId xmlns:a16="http://schemas.microsoft.com/office/drawing/2014/main" id="{ABCF0F27-B056-474C-A0FB-1DB747A92F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08" name="Freeform 10">
              <a:extLst>
                <a:ext uri="{FF2B5EF4-FFF2-40B4-BE49-F238E27FC236}">
                  <a16:creationId xmlns:a16="http://schemas.microsoft.com/office/drawing/2014/main" id="{0A0A5B7B-BA2A-45CC-AABE-9D5B08A5DB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09" name="Freeform 11">
              <a:extLst>
                <a:ext uri="{FF2B5EF4-FFF2-40B4-BE49-F238E27FC236}">
                  <a16:creationId xmlns:a16="http://schemas.microsoft.com/office/drawing/2014/main" id="{3C9A5D2B-1787-4954-9108-B9D497A87C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10" name="Freeform 12">
              <a:extLst>
                <a:ext uri="{FF2B5EF4-FFF2-40B4-BE49-F238E27FC236}">
                  <a16:creationId xmlns:a16="http://schemas.microsoft.com/office/drawing/2014/main" id="{818C4F8B-7556-49A7-83C6-C8F631F6A9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11" name="Freeform 13">
              <a:extLst>
                <a:ext uri="{FF2B5EF4-FFF2-40B4-BE49-F238E27FC236}">
                  <a16:creationId xmlns:a16="http://schemas.microsoft.com/office/drawing/2014/main" id="{22BED614-D078-47EA-9C72-190217FDD5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12" name="Freeform 14">
              <a:extLst>
                <a:ext uri="{FF2B5EF4-FFF2-40B4-BE49-F238E27FC236}">
                  <a16:creationId xmlns:a16="http://schemas.microsoft.com/office/drawing/2014/main" id="{73DE0BF2-86D7-4038-AC4B-AF0F116A58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13" name="Freeform 15">
              <a:extLst>
                <a:ext uri="{FF2B5EF4-FFF2-40B4-BE49-F238E27FC236}">
                  <a16:creationId xmlns:a16="http://schemas.microsoft.com/office/drawing/2014/main" id="{11D8BB55-D027-420C-9EF9-49B3BA79DC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14" name="Line 16">
              <a:extLst>
                <a:ext uri="{FF2B5EF4-FFF2-40B4-BE49-F238E27FC236}">
                  <a16:creationId xmlns:a16="http://schemas.microsoft.com/office/drawing/2014/main" id="{3FAEF5CE-07ED-46A7-9777-D86C707195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15" name="Freeform 17">
              <a:extLst>
                <a:ext uri="{FF2B5EF4-FFF2-40B4-BE49-F238E27FC236}">
                  <a16:creationId xmlns:a16="http://schemas.microsoft.com/office/drawing/2014/main" id="{29CAFB1A-357C-4313-B734-1CD4E4F9D2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16" name="Freeform 18">
              <a:extLst>
                <a:ext uri="{FF2B5EF4-FFF2-40B4-BE49-F238E27FC236}">
                  <a16:creationId xmlns:a16="http://schemas.microsoft.com/office/drawing/2014/main" id="{653161D3-8634-4BB7-A2BC-028C4EAA15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17" name="Freeform 19">
              <a:extLst>
                <a:ext uri="{FF2B5EF4-FFF2-40B4-BE49-F238E27FC236}">
                  <a16:creationId xmlns:a16="http://schemas.microsoft.com/office/drawing/2014/main" id="{9537546A-6FF1-408B-AFE2-BBF7D34823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18" name="Freeform 20">
              <a:extLst>
                <a:ext uri="{FF2B5EF4-FFF2-40B4-BE49-F238E27FC236}">
                  <a16:creationId xmlns:a16="http://schemas.microsoft.com/office/drawing/2014/main" id="{F73EE662-79B7-404B-B1B8-0E096BE4CD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19" name="Rectangle 21">
              <a:extLst>
                <a:ext uri="{FF2B5EF4-FFF2-40B4-BE49-F238E27FC236}">
                  <a16:creationId xmlns:a16="http://schemas.microsoft.com/office/drawing/2014/main" id="{B6DDB906-1F52-4D64-8493-4816EDDD34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20" name="Freeform 22">
              <a:extLst>
                <a:ext uri="{FF2B5EF4-FFF2-40B4-BE49-F238E27FC236}">
                  <a16:creationId xmlns:a16="http://schemas.microsoft.com/office/drawing/2014/main" id="{4FA472A5-ABEA-4961-897B-7EB96AF09A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21" name="Freeform 23">
              <a:extLst>
                <a:ext uri="{FF2B5EF4-FFF2-40B4-BE49-F238E27FC236}">
                  <a16:creationId xmlns:a16="http://schemas.microsoft.com/office/drawing/2014/main" id="{54226E99-C38F-4456-A1F8-8897483FD9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22" name="Freeform 24">
              <a:extLst>
                <a:ext uri="{FF2B5EF4-FFF2-40B4-BE49-F238E27FC236}">
                  <a16:creationId xmlns:a16="http://schemas.microsoft.com/office/drawing/2014/main" id="{0A4A0196-A383-4629-B9A5-9C87E846C1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23" name="Freeform 25">
              <a:extLst>
                <a:ext uri="{FF2B5EF4-FFF2-40B4-BE49-F238E27FC236}">
                  <a16:creationId xmlns:a16="http://schemas.microsoft.com/office/drawing/2014/main" id="{BA5E608D-2E7B-4662-A9A0-18D4E0F0DC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24" name="Freeform 26">
              <a:extLst>
                <a:ext uri="{FF2B5EF4-FFF2-40B4-BE49-F238E27FC236}">
                  <a16:creationId xmlns:a16="http://schemas.microsoft.com/office/drawing/2014/main" id="{5E211F37-790F-4BD7-B055-022AE0C2E6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25" name="Freeform 27">
              <a:extLst>
                <a:ext uri="{FF2B5EF4-FFF2-40B4-BE49-F238E27FC236}">
                  <a16:creationId xmlns:a16="http://schemas.microsoft.com/office/drawing/2014/main" id="{96F375D0-232A-490A-9499-CB5FBA3FD9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8" name="Freeform 28">
              <a:extLst>
                <a:ext uri="{FF2B5EF4-FFF2-40B4-BE49-F238E27FC236}">
                  <a16:creationId xmlns:a16="http://schemas.microsoft.com/office/drawing/2014/main" id="{6B33B423-FD0F-4780-A0D6-32FC040B37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9" name="Freeform 29">
              <a:extLst>
                <a:ext uri="{FF2B5EF4-FFF2-40B4-BE49-F238E27FC236}">
                  <a16:creationId xmlns:a16="http://schemas.microsoft.com/office/drawing/2014/main" id="{B6BD1710-838F-4CDD-A000-C6C710A6A0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70" name="Freeform 30">
              <a:extLst>
                <a:ext uri="{FF2B5EF4-FFF2-40B4-BE49-F238E27FC236}">
                  <a16:creationId xmlns:a16="http://schemas.microsoft.com/office/drawing/2014/main" id="{0BB93533-1C95-4B0A-B0E2-168602B085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71" name="Freeform 31">
              <a:extLst>
                <a:ext uri="{FF2B5EF4-FFF2-40B4-BE49-F238E27FC236}">
                  <a16:creationId xmlns:a16="http://schemas.microsoft.com/office/drawing/2014/main" id="{CB0B113D-1987-4D89-A475-511E092FE1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</p:grpSp>
      <p:pic>
        <p:nvPicPr>
          <p:cNvPr id="73" name="Picture 2">
            <a:extLst>
              <a:ext uri="{FF2B5EF4-FFF2-40B4-BE49-F238E27FC236}">
                <a16:creationId xmlns:a16="http://schemas.microsoft.com/office/drawing/2014/main" id="{9BE36DBF-0333-4D36-A5BF-81FDA2406F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" y="-13238"/>
            <a:ext cx="4062718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dgm="http://schemas.openxmlformats.org/drawingml/2006/diagram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14C4574D-FCA1-D0F7-5945-EC67E8102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3330" y="1134681"/>
            <a:ext cx="2743310" cy="4255025"/>
          </a:xfrm>
        </p:spPr>
        <p:txBody>
          <a:bodyPr>
            <a:normAutofit/>
          </a:bodyPr>
          <a:lstStyle/>
          <a:p>
            <a:r>
              <a:rPr lang="pl-PL" sz="3100">
                <a:solidFill>
                  <a:srgbClr val="FFFFFF"/>
                </a:solidFill>
              </a:rPr>
              <a:t>Wyzwania w badaniach empirycznych</a:t>
            </a:r>
          </a:p>
        </p:txBody>
      </p:sp>
      <p:graphicFrame>
        <p:nvGraphicFramePr>
          <p:cNvPr id="126" name="Symbol zastępczy zawartości 2">
            <a:extLst>
              <a:ext uri="{FF2B5EF4-FFF2-40B4-BE49-F238E27FC236}">
                <a16:creationId xmlns:a16="http://schemas.microsoft.com/office/drawing/2014/main" id="{42A036CE-7121-01B4-E98D-78E877751FD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5797630"/>
              </p:ext>
            </p:extLst>
          </p:nvPr>
        </p:nvGraphicFramePr>
        <p:xfrm>
          <a:off x="4662189" y="1134682"/>
          <a:ext cx="6692748" cy="4255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734399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90F3A2FB-9EEE-EBA6-AA59-18474ABA73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3819" y="684717"/>
            <a:ext cx="5241480" cy="1978474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C09BD2D6-ECED-2725-3AFD-6CA551788B48}"/>
              </a:ext>
            </a:extLst>
          </p:cNvPr>
          <p:cNvSpPr txBox="1"/>
          <p:nvPr/>
        </p:nvSpPr>
        <p:spPr>
          <a:xfrm>
            <a:off x="1280076" y="3733724"/>
            <a:ext cx="10232096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3200"/>
              <a:t>Ustandaryzowane informacje na dany temat.
Ustrukturyzowane, predefiniowane pytania.
Metoda ilościowa, wymagająca zaawansowanej statystyki.
Wymaga losowego próbkowania i 200+ odpowiedzi.
Można uogólnić na populację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CC35F4B8-ABEF-D4A0-7343-105CCE8B7255}"/>
              </a:ext>
            </a:extLst>
          </p:cNvPr>
          <p:cNvSpPr txBox="1"/>
          <p:nvPr/>
        </p:nvSpPr>
        <p:spPr>
          <a:xfrm>
            <a:off x="5738338" y="266319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>
                <a:hlinkClick r:id="rId3"/>
              </a:rPr>
              <a:t>https://doi.org/10.1080/07421222.1993.11518001</a:t>
            </a:r>
            <a:r>
              <a:rPr lang="pl-PL"/>
              <a:t> 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B2E41968-B483-411B-6158-B26F7DAEA4D3}"/>
              </a:ext>
            </a:extLst>
          </p:cNvPr>
          <p:cNvSpPr txBox="1"/>
          <p:nvPr/>
        </p:nvSpPr>
        <p:spPr>
          <a:xfrm>
            <a:off x="1680210" y="765810"/>
            <a:ext cx="36461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/>
              <a:t>Może lepiej użyć kwestionariusza?</a:t>
            </a:r>
          </a:p>
        </p:txBody>
      </p:sp>
    </p:spTree>
    <p:extLst>
      <p:ext uri="{BB962C8B-B14F-4D97-AF65-F5344CB8AC3E}">
        <p14:creationId xmlns:p14="http://schemas.microsoft.com/office/powerpoint/2010/main" val="919474355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3F85516-796C-721A-5A42-298E24B0D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Typowe problemy z Kwestionariuszami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093629F-4987-2279-D07D-371E0EF3E9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/>
              <a:t>Pojedynczy respondent uznany za przedstawiciela całej organizacji.
Stosowana pojedyncza metoda zbierania danych zamiast triangulacji.
Brak uwzględnienia czasu (tj. odpowiedzi mogą się zmieniać w czasie).
Próbkowanie przypadkowe/nielosowe – ten, kto odpowiedział.
Brak kontroli nad ostatecznym respondentem – stażysta? AI?
Brak kontroli „bias”: brak odpowiedzi, wspólna metoda itp.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492785B1-CB43-3E19-3ACC-09DABC3D69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73575" y="4911365"/>
            <a:ext cx="1579280" cy="13281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46CDC52A-2469-5ADB-8F0D-7067879CAF7A}"/>
              </a:ext>
            </a:extLst>
          </p:cNvPr>
          <p:cNvSpPr txBox="1"/>
          <p:nvPr/>
        </p:nvSpPr>
        <p:spPr>
          <a:xfrm>
            <a:off x="7040880" y="6296536"/>
            <a:ext cx="61036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>
                <a:hlinkClick r:id="rId3"/>
              </a:rPr>
              <a:t>https://doi.org/10.1016/j.aos.2005.01.003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5667942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05939886-98C5-CFDA-005B-BBC493BE64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6558" y="270765"/>
            <a:ext cx="8111841" cy="5823087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B11289DA-0EFB-85EE-7C12-DDE6E6D56706}"/>
              </a:ext>
            </a:extLst>
          </p:cNvPr>
          <p:cNvSpPr txBox="1"/>
          <p:nvPr/>
        </p:nvSpPr>
        <p:spPr>
          <a:xfrm>
            <a:off x="3334490" y="6217903"/>
            <a:ext cx="5174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>
                <a:hlinkClick r:id="rId3"/>
              </a:rPr>
              <a:t>https://doi.org/10.1080/00472778.2020.1799305</a:t>
            </a:r>
            <a:r>
              <a:rPr lang="pl-PL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7099294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BB60A163-D19F-EC25-5A68-5C8F051C7D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0573" y="471074"/>
            <a:ext cx="8630854" cy="5915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691041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7">
            <a:extLst>
              <a:ext uri="{FF2B5EF4-FFF2-40B4-BE49-F238E27FC236}">
                <a16:creationId xmlns:a16="http://schemas.microsoft.com/office/drawing/2014/main" id="{933B46D5-42D5-4194-B895-B45DCFF223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7" name="Group 9">
            <a:extLst>
              <a:ext uri="{FF2B5EF4-FFF2-40B4-BE49-F238E27FC236}">
                <a16:creationId xmlns:a16="http://schemas.microsoft.com/office/drawing/2014/main" id="{18896DCC-8879-4CF3-BB2D-0C535C8059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1"/>
            <a:ext cx="2281238" cy="5289551"/>
            <a:chOff x="0" y="-1"/>
            <a:chExt cx="2281238" cy="5289551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34630B0-6EE6-4DFE-9FC5-0988FED6CB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2"/>
              <a:ext cx="23813" cy="2181225"/>
            </a:xfrm>
            <a:prstGeom prst="rect">
              <a:avLst/>
            </a:prstGeom>
            <a:solidFill>
              <a:srgbClr val="FFFFFF">
                <a:alpha val="70000"/>
              </a:srgbClr>
            </a:solidFill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05C0C27-BDE8-4899-B838-C0DC2EAB8C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2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solidFill>
              <a:srgbClr val="FFFFFF">
                <a:alpha val="70000"/>
              </a:srgbClr>
            </a:solidFill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EDC3E8DB-0AA9-4C49-A986-24A6D44A52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7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solidFill>
              <a:srgbClr val="FFFFFF">
                <a:alpha val="70000"/>
              </a:srgbClr>
            </a:solidFill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34CA156-4C5B-4EAD-99BC-E2C734D5A5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4"/>
              <a:ext cx="28575" cy="4481513"/>
            </a:xfrm>
            <a:prstGeom prst="rect">
              <a:avLst/>
            </a:prstGeom>
            <a:solidFill>
              <a:srgbClr val="FFFFFF">
                <a:alpha val="70000"/>
              </a:srgbClr>
            </a:solidFill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5E568387-0266-4411-9330-8E9CD9B823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2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solidFill>
              <a:srgbClr val="FFFFFF">
                <a:alpha val="70000"/>
              </a:srgbClr>
            </a:solidFill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C84DAA3E-ACD2-4620-8906-7C7280CEBC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4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solidFill>
              <a:srgbClr val="FFFFFF">
                <a:alpha val="70000"/>
              </a:srgbClr>
            </a:solidFill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2D86F227-CF83-476B-B657-D6B0C53B3A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7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solidFill>
              <a:srgbClr val="FFFFFF">
                <a:alpha val="70000"/>
              </a:srgbClr>
            </a:solidFill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14934B78-B04C-4CFA-A64D-EFA402E14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2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solidFill>
              <a:srgbClr val="FFFFFF">
                <a:alpha val="70000"/>
              </a:srgbClr>
            </a:solidFill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60B3248E-2504-49B9-879B-D0158482C8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4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solidFill>
              <a:srgbClr val="FFFFFF">
                <a:alpha val="70000"/>
              </a:srgbClr>
            </a:solidFill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CA4F4223-FB0B-4CA0-8913-341EDCD78C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-1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solidFill>
              <a:srgbClr val="FFFFFF">
                <a:alpha val="70000"/>
              </a:srgbClr>
            </a:solidFill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42327D55-3076-45A9-8C23-54CC450F38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2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solidFill>
              <a:srgbClr val="FFFFFF">
                <a:alpha val="70000"/>
              </a:srgbClr>
            </a:solidFill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10BA2659-760C-445C-96A9-155F0BF09F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7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solidFill>
              <a:srgbClr val="FFFFFF">
                <a:alpha val="70000"/>
              </a:srgbClr>
            </a:solidFill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9EF5E6EC-49CF-43A0-8ED2-136FCDCADE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2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solidFill>
              <a:srgbClr val="FFFFFF">
                <a:alpha val="70000"/>
              </a:srgbClr>
            </a:solidFill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F4A1A617-AE8C-49B0-9B78-F0E2BFB2BD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49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solidFill>
              <a:srgbClr val="FFFFFF">
                <a:alpha val="70000"/>
              </a:srgbClr>
            </a:solidFill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4B1C21A9-2A27-4BA8-AB2C-E2F23D93F2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2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solidFill>
              <a:srgbClr val="FFFFFF">
                <a:alpha val="70000"/>
              </a:srgbClr>
            </a:solidFill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803E4DF0-86BE-4F7B-99D9-A4DAF790A6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7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solidFill>
              <a:srgbClr val="FFFFFF">
                <a:alpha val="70000"/>
              </a:srgbClr>
            </a:solidFill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324C4266-1501-454D-A3A2-C60585E379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2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solidFill>
              <a:srgbClr val="FFFFFF">
                <a:alpha val="70000"/>
              </a:srgbClr>
            </a:solidFill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8" name="Freeform 24">
              <a:extLst>
                <a:ext uri="{FF2B5EF4-FFF2-40B4-BE49-F238E27FC236}">
                  <a16:creationId xmlns:a16="http://schemas.microsoft.com/office/drawing/2014/main" id="{335F4B74-90BA-4372-9744-660DE1DAE6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7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solidFill>
              <a:srgbClr val="FFFFFF">
                <a:alpha val="70000"/>
              </a:srgbClr>
            </a:solidFill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9" name="Freeform 25">
              <a:extLst>
                <a:ext uri="{FF2B5EF4-FFF2-40B4-BE49-F238E27FC236}">
                  <a16:creationId xmlns:a16="http://schemas.microsoft.com/office/drawing/2014/main" id="{676BC228-1D88-4E9F-A39C-485245F38A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2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solidFill>
              <a:srgbClr val="FFFFFF">
                <a:alpha val="70000"/>
              </a:srgbClr>
            </a:solidFill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30" name="Freeform 26">
              <a:extLst>
                <a:ext uri="{FF2B5EF4-FFF2-40B4-BE49-F238E27FC236}">
                  <a16:creationId xmlns:a16="http://schemas.microsoft.com/office/drawing/2014/main" id="{82C283AD-515F-427B-A581-F1EC42B2F8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4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solidFill>
              <a:srgbClr val="FFFFFF">
                <a:alpha val="70000"/>
              </a:srgbClr>
            </a:solidFill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31" name="Freeform 27">
              <a:extLst>
                <a:ext uri="{FF2B5EF4-FFF2-40B4-BE49-F238E27FC236}">
                  <a16:creationId xmlns:a16="http://schemas.microsoft.com/office/drawing/2014/main" id="{A211013C-44EA-4C7F-867A-70F84606A1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49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solidFill>
              <a:srgbClr val="FFFFFF">
                <a:alpha val="70000"/>
              </a:srgbClr>
            </a:solidFill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32" name="Freeform 28">
              <a:extLst>
                <a:ext uri="{FF2B5EF4-FFF2-40B4-BE49-F238E27FC236}">
                  <a16:creationId xmlns:a16="http://schemas.microsoft.com/office/drawing/2014/main" id="{5A091894-50E1-4B1B-94B2-693B5DC5A0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7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solidFill>
              <a:srgbClr val="FFFFFF">
                <a:alpha val="70000"/>
              </a:srgbClr>
            </a:solidFill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33" name="Freeform 29">
              <a:extLst>
                <a:ext uri="{FF2B5EF4-FFF2-40B4-BE49-F238E27FC236}">
                  <a16:creationId xmlns:a16="http://schemas.microsoft.com/office/drawing/2014/main" id="{33665320-A7B0-4BE7-B587-654A5E130F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2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solidFill>
              <a:srgbClr val="FFFFFF">
                <a:alpha val="70000"/>
              </a:srgbClr>
            </a:solidFill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34" name="Freeform 36">
              <a:extLst>
                <a:ext uri="{FF2B5EF4-FFF2-40B4-BE49-F238E27FC236}">
                  <a16:creationId xmlns:a16="http://schemas.microsoft.com/office/drawing/2014/main" id="{5E731000-CA59-41D5-BBAF-4CF0C93CC0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2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solidFill>
              <a:srgbClr val="FFFFFF">
                <a:alpha val="70000"/>
              </a:srgbClr>
            </a:solidFill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35" name="Freeform 37">
              <a:extLst>
                <a:ext uri="{FF2B5EF4-FFF2-40B4-BE49-F238E27FC236}">
                  <a16:creationId xmlns:a16="http://schemas.microsoft.com/office/drawing/2014/main" id="{3ADE52FC-89F2-4DE3-90F2-23F8A19B5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7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solidFill>
              <a:srgbClr val="FFFFFF">
                <a:alpha val="70000"/>
              </a:srgbClr>
            </a:solidFill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36" name="Freeform 38">
              <a:extLst>
                <a:ext uri="{FF2B5EF4-FFF2-40B4-BE49-F238E27FC236}">
                  <a16:creationId xmlns:a16="http://schemas.microsoft.com/office/drawing/2014/main" id="{C598494B-717D-4E29-9D55-F0FEF36C02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2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solidFill>
              <a:srgbClr val="FFFFFF">
                <a:alpha val="70000"/>
              </a:srgbClr>
            </a:solidFill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37" name="Freeform 39">
              <a:extLst>
                <a:ext uri="{FF2B5EF4-FFF2-40B4-BE49-F238E27FC236}">
                  <a16:creationId xmlns:a16="http://schemas.microsoft.com/office/drawing/2014/main" id="{4E748B28-C809-4A72-BA26-B42706005B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2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solidFill>
              <a:srgbClr val="FFFFFF">
                <a:alpha val="70000"/>
              </a:srgbClr>
            </a:solidFill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38" name="Freeform 40">
              <a:extLst>
                <a:ext uri="{FF2B5EF4-FFF2-40B4-BE49-F238E27FC236}">
                  <a16:creationId xmlns:a16="http://schemas.microsoft.com/office/drawing/2014/main" id="{1B55B6D8-6E87-41B4-8C20-4C59AB35B0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7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solidFill>
              <a:srgbClr val="FFFFFF">
                <a:alpha val="70000"/>
              </a:srgbClr>
            </a:solidFill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39" name="Freeform 41">
              <a:extLst>
                <a:ext uri="{FF2B5EF4-FFF2-40B4-BE49-F238E27FC236}">
                  <a16:creationId xmlns:a16="http://schemas.microsoft.com/office/drawing/2014/main" id="{8AF0CB98-D797-4C0F-B534-B53FFEC580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7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solidFill>
              <a:srgbClr val="FFFFFF">
                <a:alpha val="70000"/>
              </a:srgbClr>
            </a:solidFill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40" name="Freeform 42">
              <a:extLst>
                <a:ext uri="{FF2B5EF4-FFF2-40B4-BE49-F238E27FC236}">
                  <a16:creationId xmlns:a16="http://schemas.microsoft.com/office/drawing/2014/main" id="{8161F426-0884-4746-ADFB-ED2E8ED5E2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4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solidFill>
              <a:srgbClr val="FFFFFF">
                <a:alpha val="70000"/>
              </a:srgbClr>
            </a:solidFill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41" name="Freeform 43">
              <a:extLst>
                <a:ext uri="{FF2B5EF4-FFF2-40B4-BE49-F238E27FC236}">
                  <a16:creationId xmlns:a16="http://schemas.microsoft.com/office/drawing/2014/main" id="{9FB6AEF0-B7A7-4C34-8BCA-D1939E5C0F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7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solidFill>
              <a:srgbClr val="FFFFFF">
                <a:alpha val="70000"/>
              </a:srgbClr>
            </a:solidFill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42" name="Freeform 44">
              <a:extLst>
                <a:ext uri="{FF2B5EF4-FFF2-40B4-BE49-F238E27FC236}">
                  <a16:creationId xmlns:a16="http://schemas.microsoft.com/office/drawing/2014/main" id="{C4221C70-D5F8-42A7-B0AF-B63791EFA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4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solidFill>
              <a:srgbClr val="FFFFFF">
                <a:alpha val="70000"/>
              </a:srgbClr>
            </a:solidFill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43" name="Freeform 57">
              <a:extLst>
                <a:ext uri="{FF2B5EF4-FFF2-40B4-BE49-F238E27FC236}">
                  <a16:creationId xmlns:a16="http://schemas.microsoft.com/office/drawing/2014/main" id="{4C075733-AA99-4CB2-934E-9F42E6FC16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4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solidFill>
              <a:srgbClr val="FFFFFF">
                <a:alpha val="70000"/>
              </a:srgbClr>
            </a:solidFill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44" name="Freeform 58">
              <a:extLst>
                <a:ext uri="{FF2B5EF4-FFF2-40B4-BE49-F238E27FC236}">
                  <a16:creationId xmlns:a16="http://schemas.microsoft.com/office/drawing/2014/main" id="{266B426D-F5FB-456F-84B5-2DACFEA7AB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2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solidFill>
              <a:srgbClr val="FFFFFF">
                <a:alpha val="70000"/>
              </a:srgbClr>
            </a:solidFill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46" name="Round Diagonal Corner Rectangle 6">
            <a:extLst>
              <a:ext uri="{FF2B5EF4-FFF2-40B4-BE49-F238E27FC236}">
                <a16:creationId xmlns:a16="http://schemas.microsoft.com/office/drawing/2014/main" id="{083A6575-45DF-4CD7-8E7D-50E51B82D5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011680" y="808057"/>
            <a:ext cx="9370695" cy="5234394"/>
          </a:xfrm>
          <a:prstGeom prst="round2DiagRect">
            <a:avLst>
              <a:gd name="adj1" fmla="val 6185"/>
              <a:gd name="adj2" fmla="val 0"/>
            </a:avLst>
          </a:prstGeom>
          <a:solidFill>
            <a:srgbClr val="FFFFFF"/>
          </a:solidFill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97B04321-D6AC-D57A-7CEA-7C04AFD432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4362" y="1136606"/>
            <a:ext cx="6961667" cy="4577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374649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845A249C-C946-9C83-521C-C612797F0D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523" y="232716"/>
            <a:ext cx="8631632" cy="639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386179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FB705DFC-195C-AB8C-EC5A-8D98E92BC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Uczenie Maszynowe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427313BF-0F66-6E6E-233D-D084828793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/>
              <a:t>Szybki przegląd metody</a:t>
            </a:r>
          </a:p>
        </p:txBody>
      </p:sp>
    </p:spTree>
    <p:extLst>
      <p:ext uri="{BB962C8B-B14F-4D97-AF65-F5344CB8AC3E}">
        <p14:creationId xmlns:p14="http://schemas.microsoft.com/office/powerpoint/2010/main" val="2296335476"/>
      </p:ext>
    </p:extLst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CA1903F4-A5FC-6C6B-ED9E-B05866847740}"/>
              </a:ext>
            </a:extLst>
          </p:cNvPr>
          <p:cNvSpPr/>
          <p:nvPr/>
        </p:nvSpPr>
        <p:spPr>
          <a:xfrm>
            <a:off x="1693089" y="2020122"/>
            <a:ext cx="2887963" cy="886039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/>
              <a:t>SAMPLE</a:t>
            </a: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6F08704E-5F3B-6FCD-3164-8E4E8D61693D}"/>
              </a:ext>
            </a:extLst>
          </p:cNvPr>
          <p:cNvSpPr/>
          <p:nvPr/>
        </p:nvSpPr>
        <p:spPr>
          <a:xfrm>
            <a:off x="7467691" y="1966401"/>
            <a:ext cx="2887963" cy="886039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/>
              <a:t>EXAMPLES</a:t>
            </a: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9F8F2711-313F-914A-FD1D-A73170BDA236}"/>
              </a:ext>
            </a:extLst>
          </p:cNvPr>
          <p:cNvSpPr/>
          <p:nvPr/>
        </p:nvSpPr>
        <p:spPr>
          <a:xfrm>
            <a:off x="1693088" y="3394740"/>
            <a:ext cx="2887963" cy="886039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/>
              <a:t>VARIABLES</a:t>
            </a: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E2D6565E-CA65-821D-D799-595BB712B533}"/>
              </a:ext>
            </a:extLst>
          </p:cNvPr>
          <p:cNvSpPr/>
          <p:nvPr/>
        </p:nvSpPr>
        <p:spPr>
          <a:xfrm>
            <a:off x="1693088" y="4769358"/>
            <a:ext cx="2887963" cy="886039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/>
              <a:t>EXPLAIN</a:t>
            </a:r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7A3D454F-98B7-75F8-8587-113AF3460441}"/>
              </a:ext>
            </a:extLst>
          </p:cNvPr>
          <p:cNvSpPr/>
          <p:nvPr/>
        </p:nvSpPr>
        <p:spPr>
          <a:xfrm>
            <a:off x="7467691" y="3429445"/>
            <a:ext cx="2887963" cy="886039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/>
              <a:t>FEATURES</a:t>
            </a:r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E9086F75-A7AF-A503-C7AC-9E0E6D53188F}"/>
              </a:ext>
            </a:extLst>
          </p:cNvPr>
          <p:cNvSpPr/>
          <p:nvPr/>
        </p:nvSpPr>
        <p:spPr>
          <a:xfrm>
            <a:off x="7467691" y="4804063"/>
            <a:ext cx="2887963" cy="886039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/>
              <a:t>PREDICT</a:t>
            </a:r>
          </a:p>
        </p:txBody>
      </p:sp>
      <p:sp>
        <p:nvSpPr>
          <p:cNvPr id="10" name="Strzałka: w prawo 9">
            <a:extLst>
              <a:ext uri="{FF2B5EF4-FFF2-40B4-BE49-F238E27FC236}">
                <a16:creationId xmlns:a16="http://schemas.microsoft.com/office/drawing/2014/main" id="{4E0579B3-592E-8FDF-09B9-00439B6AF680}"/>
              </a:ext>
            </a:extLst>
          </p:cNvPr>
          <p:cNvSpPr/>
          <p:nvPr/>
        </p:nvSpPr>
        <p:spPr>
          <a:xfrm>
            <a:off x="5417789" y="2114883"/>
            <a:ext cx="1213164" cy="589074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Strzałka: w prawo 10">
            <a:extLst>
              <a:ext uri="{FF2B5EF4-FFF2-40B4-BE49-F238E27FC236}">
                <a16:creationId xmlns:a16="http://schemas.microsoft.com/office/drawing/2014/main" id="{0FE6F0BC-9D61-93BD-9F8C-B7E30BF79104}"/>
              </a:ext>
            </a:extLst>
          </p:cNvPr>
          <p:cNvSpPr/>
          <p:nvPr/>
        </p:nvSpPr>
        <p:spPr>
          <a:xfrm>
            <a:off x="5471311" y="3543222"/>
            <a:ext cx="1213164" cy="589074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Strzałka: w prawo 11">
            <a:extLst>
              <a:ext uri="{FF2B5EF4-FFF2-40B4-BE49-F238E27FC236}">
                <a16:creationId xmlns:a16="http://schemas.microsoft.com/office/drawing/2014/main" id="{CCB1F8E6-D23E-32C2-1525-9AEC8234CC3C}"/>
              </a:ext>
            </a:extLst>
          </p:cNvPr>
          <p:cNvSpPr/>
          <p:nvPr/>
        </p:nvSpPr>
        <p:spPr>
          <a:xfrm>
            <a:off x="5471311" y="4952545"/>
            <a:ext cx="1213164" cy="589074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Tytuł 12">
            <a:extLst>
              <a:ext uri="{FF2B5EF4-FFF2-40B4-BE49-F238E27FC236}">
                <a16:creationId xmlns:a16="http://schemas.microsoft.com/office/drawing/2014/main" id="{8E444E2B-E419-FA05-4031-948A6D1E3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Zmiana nazewnictwa</a:t>
            </a:r>
          </a:p>
        </p:txBody>
      </p:sp>
    </p:spTree>
    <p:extLst>
      <p:ext uri="{BB962C8B-B14F-4D97-AF65-F5344CB8AC3E}">
        <p14:creationId xmlns:p14="http://schemas.microsoft.com/office/powerpoint/2010/main" val="2577228836"/>
      </p:ext>
    </p:extLst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A3C6198-E42D-36AA-6C00-9141C1534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Odmienna logika Procesu badawczego</a:t>
            </a:r>
          </a:p>
        </p:txBody>
      </p:sp>
      <p:sp>
        <p:nvSpPr>
          <p:cNvPr id="3" name="Prostokąt 2">
            <a:extLst>
              <a:ext uri="{FF2B5EF4-FFF2-40B4-BE49-F238E27FC236}">
                <a16:creationId xmlns:a16="http://schemas.microsoft.com/office/drawing/2014/main" id="{5A7A4D09-8839-E5CC-5AC0-CCBC7A224ABD}"/>
              </a:ext>
            </a:extLst>
          </p:cNvPr>
          <p:cNvSpPr/>
          <p:nvPr/>
        </p:nvSpPr>
        <p:spPr>
          <a:xfrm>
            <a:off x="4418182" y="2029175"/>
            <a:ext cx="2887963" cy="886039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/>
              <a:t>TRAIN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026F921A-4715-F1F4-7FA0-FF901F5098D5}"/>
              </a:ext>
            </a:extLst>
          </p:cNvPr>
          <p:cNvSpPr/>
          <p:nvPr/>
        </p:nvSpPr>
        <p:spPr>
          <a:xfrm>
            <a:off x="4418181" y="3581090"/>
            <a:ext cx="2887963" cy="886039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/>
              <a:t>VALIDATE</a:t>
            </a: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D2BDE158-26B0-6CAB-9D72-3C624D84A8AF}"/>
              </a:ext>
            </a:extLst>
          </p:cNvPr>
          <p:cNvSpPr/>
          <p:nvPr/>
        </p:nvSpPr>
        <p:spPr>
          <a:xfrm>
            <a:off x="4418181" y="5133005"/>
            <a:ext cx="2887963" cy="886039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/>
              <a:t>PREDICT</a:t>
            </a:r>
          </a:p>
        </p:txBody>
      </p:sp>
      <p:sp>
        <p:nvSpPr>
          <p:cNvPr id="6" name="Strzałka: w dół 5">
            <a:extLst>
              <a:ext uri="{FF2B5EF4-FFF2-40B4-BE49-F238E27FC236}">
                <a16:creationId xmlns:a16="http://schemas.microsoft.com/office/drawing/2014/main" id="{B03ADB15-32F6-4F2A-AA92-202D9CC1DC7A}"/>
              </a:ext>
            </a:extLst>
          </p:cNvPr>
          <p:cNvSpPr/>
          <p:nvPr/>
        </p:nvSpPr>
        <p:spPr>
          <a:xfrm>
            <a:off x="5652423" y="3039181"/>
            <a:ext cx="419477" cy="423250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Strzałka: w dół 6">
            <a:extLst>
              <a:ext uri="{FF2B5EF4-FFF2-40B4-BE49-F238E27FC236}">
                <a16:creationId xmlns:a16="http://schemas.microsoft.com/office/drawing/2014/main" id="{005A5294-5519-713C-BE8E-67E9CE220096}"/>
              </a:ext>
            </a:extLst>
          </p:cNvPr>
          <p:cNvSpPr/>
          <p:nvPr/>
        </p:nvSpPr>
        <p:spPr>
          <a:xfrm>
            <a:off x="5644799" y="4617920"/>
            <a:ext cx="419477" cy="423250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8C6E649D-082E-03DC-B19B-C02B4CDF5776}"/>
              </a:ext>
            </a:extLst>
          </p:cNvPr>
          <p:cNvSpPr txBox="1"/>
          <p:nvPr/>
        </p:nvSpPr>
        <p:spPr>
          <a:xfrm>
            <a:off x="2127564" y="2281477"/>
            <a:ext cx="1668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/>
              <a:t>Training dataset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30F68175-3D83-E757-2977-2D4809C50A61}"/>
              </a:ext>
            </a:extLst>
          </p:cNvPr>
          <p:cNvSpPr txBox="1"/>
          <p:nvPr/>
        </p:nvSpPr>
        <p:spPr>
          <a:xfrm>
            <a:off x="2127564" y="3836417"/>
            <a:ext cx="18821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/>
              <a:t>Validation dataset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FB0FB682-A949-6688-018E-2FCD70821E44}"/>
              </a:ext>
            </a:extLst>
          </p:cNvPr>
          <p:cNvSpPr txBox="1"/>
          <p:nvPr/>
        </p:nvSpPr>
        <p:spPr>
          <a:xfrm>
            <a:off x="2233079" y="5391358"/>
            <a:ext cx="15624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/>
              <a:t>Testing dataset</a:t>
            </a:r>
          </a:p>
        </p:txBody>
      </p:sp>
    </p:spTree>
    <p:extLst>
      <p:ext uri="{BB962C8B-B14F-4D97-AF65-F5344CB8AC3E}">
        <p14:creationId xmlns:p14="http://schemas.microsoft.com/office/powerpoint/2010/main" val="2815666349"/>
      </p:ext>
    </p:extLst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80237A7-7E24-71FB-D068-77237C44E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Łączenie danych z różnych źródeł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75AD8EB6-634D-4FFF-DCA2-2CBECD571A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5200" y="2019280"/>
            <a:ext cx="6838423" cy="3859006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D1D4D9E5-5EAE-428F-CD68-BEEA70D1DE6A}"/>
              </a:ext>
            </a:extLst>
          </p:cNvPr>
          <p:cNvSpPr txBox="1"/>
          <p:nvPr/>
        </p:nvSpPr>
        <p:spPr>
          <a:xfrm>
            <a:off x="3058773" y="5968357"/>
            <a:ext cx="61511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800">
                <a:solidFill>
                  <a:schemeClr val="tx1"/>
                </a:solidFill>
              </a:rPr>
              <a:t>Benefits of Financial Communication in an Emerging Market </a:t>
            </a:r>
          </a:p>
          <a:p>
            <a:pPr algn="ctr"/>
            <a:r>
              <a:rPr lang="pl-PL" sz="1800">
                <a:solidFill>
                  <a:schemeClr val="tx1"/>
                </a:solidFill>
              </a:rPr>
              <a:t>Work in Progress financed by the IAAER-ACCA Scholars Program</a:t>
            </a:r>
            <a:endParaRPr lang="pl-PL"/>
          </a:p>
        </p:txBody>
      </p:sp>
      <p:sp>
        <p:nvSpPr>
          <p:cNvPr id="6" name="Objaśnienie: wygięta linia 5">
            <a:extLst>
              <a:ext uri="{FF2B5EF4-FFF2-40B4-BE49-F238E27FC236}">
                <a16:creationId xmlns:a16="http://schemas.microsoft.com/office/drawing/2014/main" id="{C192C9E4-F7C8-5D5D-26CD-57CD70B1CD74}"/>
              </a:ext>
            </a:extLst>
          </p:cNvPr>
          <p:cNvSpPr/>
          <p:nvPr/>
        </p:nvSpPr>
        <p:spPr>
          <a:xfrm>
            <a:off x="9513623" y="3097106"/>
            <a:ext cx="1583149" cy="986007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30864"/>
              <a:gd name="adj6" fmla="val -74688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/>
              <a:t>Stock quotes</a:t>
            </a:r>
            <a:br>
              <a:rPr lang="pl-PL"/>
            </a:br>
            <a:r>
              <a:rPr lang="pl-PL"/>
              <a:t>time series</a:t>
            </a:r>
          </a:p>
        </p:txBody>
      </p:sp>
      <p:sp>
        <p:nvSpPr>
          <p:cNvPr id="7" name="Objaśnienie: wygięta linia 6">
            <a:extLst>
              <a:ext uri="{FF2B5EF4-FFF2-40B4-BE49-F238E27FC236}">
                <a16:creationId xmlns:a16="http://schemas.microsoft.com/office/drawing/2014/main" id="{D4FA3A87-35CD-E127-A042-CE9892AC8E68}"/>
              </a:ext>
            </a:extLst>
          </p:cNvPr>
          <p:cNvSpPr/>
          <p:nvPr/>
        </p:nvSpPr>
        <p:spPr>
          <a:xfrm>
            <a:off x="8537650" y="1694155"/>
            <a:ext cx="1583149" cy="986007"/>
          </a:xfrm>
          <a:prstGeom prst="borderCallout2">
            <a:avLst>
              <a:gd name="adj1" fmla="val 18750"/>
              <a:gd name="adj2" fmla="val -8333"/>
              <a:gd name="adj3" fmla="val 20586"/>
              <a:gd name="adj4" fmla="val -70994"/>
              <a:gd name="adj5" fmla="val 174937"/>
              <a:gd name="adj6" fmla="val -119293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/>
              <a:t>Balance sheet</a:t>
            </a:r>
          </a:p>
          <a:p>
            <a:pPr algn="ctr"/>
            <a:r>
              <a:rPr lang="pl-PL"/>
              <a:t>statements</a:t>
            </a:r>
          </a:p>
        </p:txBody>
      </p:sp>
      <p:sp>
        <p:nvSpPr>
          <p:cNvPr id="8" name="Objaśnienie: wygięta linia 7">
            <a:extLst>
              <a:ext uri="{FF2B5EF4-FFF2-40B4-BE49-F238E27FC236}">
                <a16:creationId xmlns:a16="http://schemas.microsoft.com/office/drawing/2014/main" id="{C6336765-E9CD-0FEA-33DA-2DCD3199F4F1}"/>
              </a:ext>
            </a:extLst>
          </p:cNvPr>
          <p:cNvSpPr/>
          <p:nvPr/>
        </p:nvSpPr>
        <p:spPr>
          <a:xfrm>
            <a:off x="1692738" y="2013149"/>
            <a:ext cx="1583149" cy="986007"/>
          </a:xfrm>
          <a:prstGeom prst="borderCallout2">
            <a:avLst>
              <a:gd name="adj1" fmla="val 49050"/>
              <a:gd name="adj2" fmla="val 107184"/>
              <a:gd name="adj3" fmla="val 48132"/>
              <a:gd name="adj4" fmla="val 128587"/>
              <a:gd name="adj5" fmla="val 136373"/>
              <a:gd name="adj6" fmla="val 223825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/>
              <a:t>Training LDA</a:t>
            </a:r>
          </a:p>
          <a:p>
            <a:pPr algn="ctr"/>
            <a:r>
              <a:rPr lang="pl-PL"/>
              <a:t>on historical data</a:t>
            </a:r>
          </a:p>
        </p:txBody>
      </p:sp>
      <p:sp>
        <p:nvSpPr>
          <p:cNvPr id="10" name="Objaśnienie: wygięta linia 9">
            <a:extLst>
              <a:ext uri="{FF2B5EF4-FFF2-40B4-BE49-F238E27FC236}">
                <a16:creationId xmlns:a16="http://schemas.microsoft.com/office/drawing/2014/main" id="{8FDDD2CA-281F-7D16-941B-252F5598864A}"/>
              </a:ext>
            </a:extLst>
          </p:cNvPr>
          <p:cNvSpPr/>
          <p:nvPr/>
        </p:nvSpPr>
        <p:spPr>
          <a:xfrm>
            <a:off x="758722" y="3491719"/>
            <a:ext cx="1583149" cy="986007"/>
          </a:xfrm>
          <a:prstGeom prst="borderCallout2">
            <a:avLst>
              <a:gd name="adj1" fmla="val 49050"/>
              <a:gd name="adj2" fmla="val 107184"/>
              <a:gd name="adj3" fmla="val 48132"/>
              <a:gd name="adj4" fmla="val 128587"/>
              <a:gd name="adj5" fmla="val 136373"/>
              <a:gd name="adj6" fmla="val 223825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/>
              <a:t>Textual analysis</a:t>
            </a:r>
          </a:p>
          <a:p>
            <a:pPr algn="ctr"/>
            <a:r>
              <a:rPr lang="pl-PL"/>
              <a:t>of reports</a:t>
            </a:r>
          </a:p>
        </p:txBody>
      </p:sp>
    </p:spTree>
    <p:extLst>
      <p:ext uri="{BB962C8B-B14F-4D97-AF65-F5344CB8AC3E}">
        <p14:creationId xmlns:p14="http://schemas.microsoft.com/office/powerpoint/2010/main" val="35766326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9C680C4-8311-5A0E-02D6-8F0F7C465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8499" y="346375"/>
            <a:ext cx="9905998" cy="861939"/>
          </a:xfrm>
        </p:spPr>
        <p:txBody>
          <a:bodyPr/>
          <a:lstStyle/>
          <a:p>
            <a:r>
              <a:rPr lang="pl-PL"/>
              <a:t>Wizualizacja Procesu zbierania informacji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4C24FECE-B08F-E50B-8353-664F981FC0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208314"/>
            <a:ext cx="11582400" cy="4775397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299FA250-D36A-A95C-3D01-6F3DE9C10F0F}"/>
              </a:ext>
            </a:extLst>
          </p:cNvPr>
          <p:cNvSpPr txBox="1"/>
          <p:nvPr/>
        </p:nvSpPr>
        <p:spPr>
          <a:xfrm>
            <a:off x="3045279" y="6142293"/>
            <a:ext cx="61014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>
                <a:hlinkClick r:id="rId3"/>
              </a:rPr>
              <a:t>https://doi.org/10.1016/j.clsr.2023.105904</a:t>
            </a:r>
            <a:r>
              <a:rPr lang="pl-PL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98573067"/>
      </p:ext>
    </p:extLst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171D2D70-EEA7-06BC-EDE9-B9F1FCC30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Wnioski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48D40801-664C-C4BB-55E7-AE7B7CB3AD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l-PL"/>
              <a:t>Big Data może radzić sobie z błędem próbkowania i błędem jednej metody.
Wzbogacanie zbiorów danych jest naturalnym elementem, w miejsce ograniczania się do jednego kwestionariusza.
Uczenie maszynowe może obejmować wiele „widoków” (ang. Multiview).
ALE: Jest to zmiana paradygmatu z wnioskowania statystycznego na rzecz prognozowania – liczy się efekt, nie istotność statystyczna.
ALE: Większa złożoność i mniejsza kontrola badaczy nad procesem – wyzwaniem pozostaje zapewnienie przejrzystości, wiarygodności i powtarzalności badań.</a:t>
            </a:r>
          </a:p>
          <a:p>
            <a:r>
              <a:rPr lang="pl-PL"/>
              <a:t>ALE: Logika pracy i pisania artykułów jest odmienna – recenzenci dopiero się jej uczą.</a:t>
            </a:r>
          </a:p>
        </p:txBody>
      </p:sp>
    </p:spTree>
    <p:extLst>
      <p:ext uri="{BB962C8B-B14F-4D97-AF65-F5344CB8AC3E}">
        <p14:creationId xmlns:p14="http://schemas.microsoft.com/office/powerpoint/2010/main" val="33279443"/>
      </p:ext>
    </p:extLst>
  </p:cSld>
  <p:clrMapOvr>
    <a:masterClrMapping/>
  </p:clrMapOvr>
  <p:transition spd="slow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F34BAE-828F-02B1-EA28-D14B9320E3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2CAEA2A4-A898-9668-A08D-C30697F20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Metody Analizy Tekstu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ABA0111E-C2AB-EB88-59C6-7856E0320A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/>
              <a:t>Krótki przewodnik z przykładami</a:t>
            </a:r>
          </a:p>
        </p:txBody>
      </p:sp>
    </p:spTree>
    <p:extLst>
      <p:ext uri="{BB962C8B-B14F-4D97-AF65-F5344CB8AC3E}">
        <p14:creationId xmlns:p14="http://schemas.microsoft.com/office/powerpoint/2010/main" val="2954466794"/>
      </p:ext>
    </p:extLst>
  </p:cSld>
  <p:clrMapOvr>
    <a:masterClrMapping/>
  </p:clrMapOvr>
  <p:transition spd="slow"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398689E-7BE5-94C5-0A57-CFA21CF46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Metody analizy tekstu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E63B202-9FA2-7EAE-82E4-D23E3468B3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/>
              <a:t>Ręczna metoda „content analysis” (Beattie et al., 2004)</a:t>
            </a:r>
          </a:p>
          <a:p>
            <a:r>
              <a:rPr lang="pl-PL"/>
              <a:t>Zliczanie słów jako miara „intensywności” (Loughran and McDonald, 2011)</a:t>
            </a:r>
          </a:p>
          <a:p>
            <a:r>
              <a:rPr lang="pl-PL"/>
              <a:t>Zastosowanie uczenia maszynowego do wektorów słów (Young et al., 2020)</a:t>
            </a:r>
          </a:p>
          <a:p>
            <a:r>
              <a:rPr lang="pl-PL"/>
              <a:t>Zastosowanie infrastruktur CLARIN, ICM, NJKP (Klimczak et al., 2023)</a:t>
            </a:r>
          </a:p>
          <a:p>
            <a:r>
              <a:rPr lang="pl-PL"/>
              <a:t>Generatywna AI jako robotyczny kodujący, oceniany podobnie do ludzkich asystentów i bazujący na przejrzystej instrukcji (Jung et al., 2024)</a:t>
            </a:r>
          </a:p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0620906"/>
      </p:ext>
    </p:extLst>
  </p:cSld>
  <p:clrMapOvr>
    <a:masterClrMapping/>
  </p:clrMapOvr>
  <p:transition spd="slow">
    <p:push dir="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>
            <a:extLst>
              <a:ext uri="{FF2B5EF4-FFF2-40B4-BE49-F238E27FC236}">
                <a16:creationId xmlns:a16="http://schemas.microsoft.com/office/drawing/2014/main" id="{678E285C-BE9E-45B7-A3EE-B9792DAE99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AB86F577-8905-4B21-8AF3-C1BB343377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5" name="Rectangle 5">
              <a:extLst>
                <a:ext uri="{FF2B5EF4-FFF2-40B4-BE49-F238E27FC236}">
                  <a16:creationId xmlns:a16="http://schemas.microsoft.com/office/drawing/2014/main" id="{D2F1CFF3-A579-4D24-B5F9-1C71BA6FE5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57601B50-7EB1-43FA-8360-4297BCD763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60BD8B7A-CD01-4638-A2C9-299AC68B9B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8" name="Rectangle 8">
              <a:extLst>
                <a:ext uri="{FF2B5EF4-FFF2-40B4-BE49-F238E27FC236}">
                  <a16:creationId xmlns:a16="http://schemas.microsoft.com/office/drawing/2014/main" id="{095B58F9-6C29-48BE-9DA6-3855080521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0C84674F-2E8A-4B70-B801-00722CDD58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34F320BB-D6A9-45FE-8556-498B763B1E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5493D54A-532A-46ED-AF63-A0A54818EF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EAF2EDFA-9C0B-44E2-B4BB-312B58BCA8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" name="Freeform 13">
              <a:extLst>
                <a:ext uri="{FF2B5EF4-FFF2-40B4-BE49-F238E27FC236}">
                  <a16:creationId xmlns:a16="http://schemas.microsoft.com/office/drawing/2014/main" id="{A3641113-CE35-42A4-B605-41BC06BF4F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4" name="Freeform 14">
              <a:extLst>
                <a:ext uri="{FF2B5EF4-FFF2-40B4-BE49-F238E27FC236}">
                  <a16:creationId xmlns:a16="http://schemas.microsoft.com/office/drawing/2014/main" id="{DA2E5B2C-BAC4-4440-9B7E-F38783197A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" name="Freeform 15">
              <a:extLst>
                <a:ext uri="{FF2B5EF4-FFF2-40B4-BE49-F238E27FC236}">
                  <a16:creationId xmlns:a16="http://schemas.microsoft.com/office/drawing/2014/main" id="{D8A506DF-2E53-42C9-94BE-B98E32E057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6" name="Freeform 16">
              <a:extLst>
                <a:ext uri="{FF2B5EF4-FFF2-40B4-BE49-F238E27FC236}">
                  <a16:creationId xmlns:a16="http://schemas.microsoft.com/office/drawing/2014/main" id="{12934FF8-5F70-40BF-BBB6-5EB941FB9B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7" name="Freeform 17">
              <a:extLst>
                <a:ext uri="{FF2B5EF4-FFF2-40B4-BE49-F238E27FC236}">
                  <a16:creationId xmlns:a16="http://schemas.microsoft.com/office/drawing/2014/main" id="{8EB3FB08-D01D-4E24-BE40-C16269DF62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8" name="Freeform 18">
              <a:extLst>
                <a:ext uri="{FF2B5EF4-FFF2-40B4-BE49-F238E27FC236}">
                  <a16:creationId xmlns:a16="http://schemas.microsoft.com/office/drawing/2014/main" id="{D24E50D7-2753-4169-AD51-C106DA1B7A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9" name="Freeform 19">
              <a:extLst>
                <a:ext uri="{FF2B5EF4-FFF2-40B4-BE49-F238E27FC236}">
                  <a16:creationId xmlns:a16="http://schemas.microsoft.com/office/drawing/2014/main" id="{DF94B7E0-D9B6-4096-94D0-18D3AC0EF6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30" name="Freeform 20">
              <a:extLst>
                <a:ext uri="{FF2B5EF4-FFF2-40B4-BE49-F238E27FC236}">
                  <a16:creationId xmlns:a16="http://schemas.microsoft.com/office/drawing/2014/main" id="{EBC05ADE-BBA2-4387-B005-3196E2E198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31" name="Freeform 21">
              <a:extLst>
                <a:ext uri="{FF2B5EF4-FFF2-40B4-BE49-F238E27FC236}">
                  <a16:creationId xmlns:a16="http://schemas.microsoft.com/office/drawing/2014/main" id="{BBED1CEE-14D2-442F-AB08-401ABE3EFB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32" name="Freeform 22">
              <a:extLst>
                <a:ext uri="{FF2B5EF4-FFF2-40B4-BE49-F238E27FC236}">
                  <a16:creationId xmlns:a16="http://schemas.microsoft.com/office/drawing/2014/main" id="{4F6574C0-78E8-49EA-84BC-EE9D55707F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33" name="Freeform 23">
              <a:extLst>
                <a:ext uri="{FF2B5EF4-FFF2-40B4-BE49-F238E27FC236}">
                  <a16:creationId xmlns:a16="http://schemas.microsoft.com/office/drawing/2014/main" id="{65BCDB0B-615E-4CA1-AFD5-6B121CB7CE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34" name="Freeform 24">
              <a:extLst>
                <a:ext uri="{FF2B5EF4-FFF2-40B4-BE49-F238E27FC236}">
                  <a16:creationId xmlns:a16="http://schemas.microsoft.com/office/drawing/2014/main" id="{40627863-B7FC-44D1-9E53-E728FFF675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35" name="Freeform 25">
              <a:extLst>
                <a:ext uri="{FF2B5EF4-FFF2-40B4-BE49-F238E27FC236}">
                  <a16:creationId xmlns:a16="http://schemas.microsoft.com/office/drawing/2014/main" id="{52FD6F8C-3AF1-487E-91F4-6E55146F1F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36" name="Freeform 26">
              <a:extLst>
                <a:ext uri="{FF2B5EF4-FFF2-40B4-BE49-F238E27FC236}">
                  <a16:creationId xmlns:a16="http://schemas.microsoft.com/office/drawing/2014/main" id="{50323CF3-93CB-4E03-95C0-B180BB87A8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37" name="Freeform 27">
              <a:extLst>
                <a:ext uri="{FF2B5EF4-FFF2-40B4-BE49-F238E27FC236}">
                  <a16:creationId xmlns:a16="http://schemas.microsoft.com/office/drawing/2014/main" id="{EB47D82F-CF1B-47E6-9FA2-F3A9C5F945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38" name="Freeform 28">
              <a:extLst>
                <a:ext uri="{FF2B5EF4-FFF2-40B4-BE49-F238E27FC236}">
                  <a16:creationId xmlns:a16="http://schemas.microsoft.com/office/drawing/2014/main" id="{0606708F-F2D4-4678-8ED2-39041BC64D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39" name="Freeform 29">
              <a:extLst>
                <a:ext uri="{FF2B5EF4-FFF2-40B4-BE49-F238E27FC236}">
                  <a16:creationId xmlns:a16="http://schemas.microsoft.com/office/drawing/2014/main" id="{D7EB95B4-15E4-433D-B36F-21FF341AD9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40" name="Freeform 30">
              <a:extLst>
                <a:ext uri="{FF2B5EF4-FFF2-40B4-BE49-F238E27FC236}">
                  <a16:creationId xmlns:a16="http://schemas.microsoft.com/office/drawing/2014/main" id="{500A541B-4C75-497C-A489-097ED29964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41" name="Freeform 31">
              <a:extLst>
                <a:ext uri="{FF2B5EF4-FFF2-40B4-BE49-F238E27FC236}">
                  <a16:creationId xmlns:a16="http://schemas.microsoft.com/office/drawing/2014/main" id="{5789326F-12A4-48B8-B0ED-A6A2AE0C27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42" name="Freeform 32">
              <a:extLst>
                <a:ext uri="{FF2B5EF4-FFF2-40B4-BE49-F238E27FC236}">
                  <a16:creationId xmlns:a16="http://schemas.microsoft.com/office/drawing/2014/main" id="{25FA672E-2B65-477F-AA75-6261CE652F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43" name="Rectangle 33">
              <a:extLst>
                <a:ext uri="{FF2B5EF4-FFF2-40B4-BE49-F238E27FC236}">
                  <a16:creationId xmlns:a16="http://schemas.microsoft.com/office/drawing/2014/main" id="{BB09AF8D-E68B-499C-B9F5-2F365813D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44" name="Freeform 34">
              <a:extLst>
                <a:ext uri="{FF2B5EF4-FFF2-40B4-BE49-F238E27FC236}">
                  <a16:creationId xmlns:a16="http://schemas.microsoft.com/office/drawing/2014/main" id="{7991AEAD-B5F3-47BA-9F1B-86C16A84AD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45" name="Freeform 35">
              <a:extLst>
                <a:ext uri="{FF2B5EF4-FFF2-40B4-BE49-F238E27FC236}">
                  <a16:creationId xmlns:a16="http://schemas.microsoft.com/office/drawing/2014/main" id="{19A85F58-4C3A-4388-B55C-2329EEAECF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46" name="Freeform 36">
              <a:extLst>
                <a:ext uri="{FF2B5EF4-FFF2-40B4-BE49-F238E27FC236}">
                  <a16:creationId xmlns:a16="http://schemas.microsoft.com/office/drawing/2014/main" id="{05652F38-94D9-41B7-A699-7E8F0C78D8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47" name="Freeform 37">
              <a:extLst>
                <a:ext uri="{FF2B5EF4-FFF2-40B4-BE49-F238E27FC236}">
                  <a16:creationId xmlns:a16="http://schemas.microsoft.com/office/drawing/2014/main" id="{3C043852-C250-4518-BB89-C91A34917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48" name="Freeform 38">
              <a:extLst>
                <a:ext uri="{FF2B5EF4-FFF2-40B4-BE49-F238E27FC236}">
                  <a16:creationId xmlns:a16="http://schemas.microsoft.com/office/drawing/2014/main" id="{0CAB9A07-ECF2-416C-8528-F75DACB138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49" name="Freeform 39">
              <a:extLst>
                <a:ext uri="{FF2B5EF4-FFF2-40B4-BE49-F238E27FC236}">
                  <a16:creationId xmlns:a16="http://schemas.microsoft.com/office/drawing/2014/main" id="{904A314C-A829-4AA6-92E2-529BCCF95C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50" name="Freeform 40">
              <a:extLst>
                <a:ext uri="{FF2B5EF4-FFF2-40B4-BE49-F238E27FC236}">
                  <a16:creationId xmlns:a16="http://schemas.microsoft.com/office/drawing/2014/main" id="{244EE6BA-4569-43ED-9E2E-1FB66201B7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51" name="Freeform 41">
              <a:extLst>
                <a:ext uri="{FF2B5EF4-FFF2-40B4-BE49-F238E27FC236}">
                  <a16:creationId xmlns:a16="http://schemas.microsoft.com/office/drawing/2014/main" id="{BEB8252E-FB2A-4BB5-BEC6-CA10FF6F7C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52" name="Freeform 42">
              <a:extLst>
                <a:ext uri="{FF2B5EF4-FFF2-40B4-BE49-F238E27FC236}">
                  <a16:creationId xmlns:a16="http://schemas.microsoft.com/office/drawing/2014/main" id="{91414711-C3A4-4E96-854A-DDDEB2F2E3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53" name="Freeform 43">
              <a:extLst>
                <a:ext uri="{FF2B5EF4-FFF2-40B4-BE49-F238E27FC236}">
                  <a16:creationId xmlns:a16="http://schemas.microsoft.com/office/drawing/2014/main" id="{86815BA8-3055-4B42-98C3-4202FD92E0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54" name="Freeform 44">
              <a:extLst>
                <a:ext uri="{FF2B5EF4-FFF2-40B4-BE49-F238E27FC236}">
                  <a16:creationId xmlns:a16="http://schemas.microsoft.com/office/drawing/2014/main" id="{44457813-E991-44AE-9A83-B7488D1F36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55" name="Rectangle 45">
              <a:extLst>
                <a:ext uri="{FF2B5EF4-FFF2-40B4-BE49-F238E27FC236}">
                  <a16:creationId xmlns:a16="http://schemas.microsoft.com/office/drawing/2014/main" id="{8CE1CF47-A73F-4560-8835-AE1DC51E5C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56" name="Freeform 46">
              <a:extLst>
                <a:ext uri="{FF2B5EF4-FFF2-40B4-BE49-F238E27FC236}">
                  <a16:creationId xmlns:a16="http://schemas.microsoft.com/office/drawing/2014/main" id="{C2A935E4-AACC-4CB9-995E-D286178873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57" name="Freeform 47">
              <a:extLst>
                <a:ext uri="{FF2B5EF4-FFF2-40B4-BE49-F238E27FC236}">
                  <a16:creationId xmlns:a16="http://schemas.microsoft.com/office/drawing/2014/main" id="{93B5B778-8ACB-4004-932D-BD95997BAE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58" name="Freeform 48">
              <a:extLst>
                <a:ext uri="{FF2B5EF4-FFF2-40B4-BE49-F238E27FC236}">
                  <a16:creationId xmlns:a16="http://schemas.microsoft.com/office/drawing/2014/main" id="{1434AF34-0919-40AD-84B1-446D4FF2D6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59" name="Freeform 49">
              <a:extLst>
                <a:ext uri="{FF2B5EF4-FFF2-40B4-BE49-F238E27FC236}">
                  <a16:creationId xmlns:a16="http://schemas.microsoft.com/office/drawing/2014/main" id="{29546CF3-6DDD-4073-AB7F-C6E722257A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0" name="Freeform 50">
              <a:extLst>
                <a:ext uri="{FF2B5EF4-FFF2-40B4-BE49-F238E27FC236}">
                  <a16:creationId xmlns:a16="http://schemas.microsoft.com/office/drawing/2014/main" id="{289D46AB-128A-477F-B6C9-F40F115D6C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1" name="Freeform 51">
              <a:extLst>
                <a:ext uri="{FF2B5EF4-FFF2-40B4-BE49-F238E27FC236}">
                  <a16:creationId xmlns:a16="http://schemas.microsoft.com/office/drawing/2014/main" id="{A7DA7E67-3368-44AD-AACD-EB64AE3487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2" name="Freeform 52">
              <a:extLst>
                <a:ext uri="{FF2B5EF4-FFF2-40B4-BE49-F238E27FC236}">
                  <a16:creationId xmlns:a16="http://schemas.microsoft.com/office/drawing/2014/main" id="{78BB1152-AB85-4AD8-BBA1-07CEA1F508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3" name="Freeform 53">
              <a:extLst>
                <a:ext uri="{FF2B5EF4-FFF2-40B4-BE49-F238E27FC236}">
                  <a16:creationId xmlns:a16="http://schemas.microsoft.com/office/drawing/2014/main" id="{A982E7F2-DD68-4093-B9C5-3E42B475AB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4" name="Freeform 54">
              <a:extLst>
                <a:ext uri="{FF2B5EF4-FFF2-40B4-BE49-F238E27FC236}">
                  <a16:creationId xmlns:a16="http://schemas.microsoft.com/office/drawing/2014/main" id="{A682E224-4CD6-420B-897A-B23D50B82E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5" name="Freeform 55">
              <a:extLst>
                <a:ext uri="{FF2B5EF4-FFF2-40B4-BE49-F238E27FC236}">
                  <a16:creationId xmlns:a16="http://schemas.microsoft.com/office/drawing/2014/main" id="{31B90F10-06CD-480E-8D35-6E0FFFB894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6" name="Freeform 56">
              <a:extLst>
                <a:ext uri="{FF2B5EF4-FFF2-40B4-BE49-F238E27FC236}">
                  <a16:creationId xmlns:a16="http://schemas.microsoft.com/office/drawing/2014/main" id="{7BC977DB-69B0-4D8D-B77C-E1127EC417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7" name="Freeform 57">
              <a:extLst>
                <a:ext uri="{FF2B5EF4-FFF2-40B4-BE49-F238E27FC236}">
                  <a16:creationId xmlns:a16="http://schemas.microsoft.com/office/drawing/2014/main" id="{24127454-3FCB-41D6-ACFB-81D7E05A79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8" name="Freeform 58">
              <a:extLst>
                <a:ext uri="{FF2B5EF4-FFF2-40B4-BE49-F238E27FC236}">
                  <a16:creationId xmlns:a16="http://schemas.microsoft.com/office/drawing/2014/main" id="{7AA80D42-B8A8-475B-ADBF-99719CE9FE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4" name="Tytuł 3">
            <a:extLst>
              <a:ext uri="{FF2B5EF4-FFF2-40B4-BE49-F238E27FC236}">
                <a16:creationId xmlns:a16="http://schemas.microsoft.com/office/drawing/2014/main" id="{75119B98-0F62-9501-95B4-43D81FEC9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6424" y="4141693"/>
            <a:ext cx="8791575" cy="130167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/>
              <a:t>Skrypty i Dane na GITHUB</a:t>
            </a:r>
          </a:p>
        </p:txBody>
      </p:sp>
      <p:pic>
        <p:nvPicPr>
          <p:cNvPr id="7" name="Obraz 6" descr="Obraz zawierający tekst, Ludzka twarz, człowiek, okulary/szklanki&#10;&#10;Opis wygenerowany automatycznie">
            <a:extLst>
              <a:ext uri="{FF2B5EF4-FFF2-40B4-BE49-F238E27FC236}">
                <a16:creationId xmlns:a16="http://schemas.microsoft.com/office/drawing/2014/main" id="{2AAD7C33-8E2F-3C7D-2EB7-5B96A78203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5995" y="1108038"/>
            <a:ext cx="6652433" cy="2893808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106AB181-DF98-1ABF-34CC-E91052F81831}"/>
              </a:ext>
            </a:extLst>
          </p:cNvPr>
          <p:cNvSpPr txBox="1"/>
          <p:nvPr/>
        </p:nvSpPr>
        <p:spPr>
          <a:xfrm>
            <a:off x="2599987" y="5647723"/>
            <a:ext cx="610144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3200">
                <a:hlinkClick r:id="rId5"/>
              </a:rPr>
              <a:t>https://github.com/kmk4842</a:t>
            </a:r>
            <a:r>
              <a:rPr lang="pl-PL" sz="32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94570143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FCE7C19-06BB-AC7A-4FD9-A8EEEACDC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Polski Korpus Komunikacji Finansowej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61F3CB3-BE7B-34EB-34B0-A9AB90F09C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/>
              <a:t>Wzorowany na otwartych korpusach </a:t>
            </a:r>
          </a:p>
          <a:p>
            <a:pPr marL="952485" lvl="1" indent="-342900">
              <a:buFont typeface="Arial" panose="020B0604020202020204" pitchFamily="34" charset="0"/>
              <a:buChar char="•"/>
            </a:pPr>
            <a:r>
              <a:rPr lang="pl-PL" sz="2000"/>
              <a:t>Lancaster University (</a:t>
            </a:r>
            <a:r>
              <a:rPr lang="pl-PL" sz="2000">
                <a:hlinkClick r:id="rId2"/>
              </a:rPr>
              <a:t>http://ucrel.lancs.ac.uk/cfie/#datasets</a:t>
            </a:r>
            <a:r>
              <a:rPr lang="pl-PL" sz="2000"/>
              <a:t>)</a:t>
            </a:r>
          </a:p>
          <a:p>
            <a:pPr marL="952485" lvl="1" indent="-342900">
              <a:buFont typeface="Arial" panose="020B0604020202020204" pitchFamily="34" charset="0"/>
              <a:buChar char="•"/>
            </a:pPr>
            <a:r>
              <a:rPr lang="pl-PL" sz="2000"/>
              <a:t>JOCo z Jenna University (</a:t>
            </a:r>
            <a:r>
              <a:rPr lang="pl-PL" sz="2000">
                <a:hlinkClick r:id="rId3"/>
              </a:rPr>
              <a:t>https://www.orga.uni-jena.de/en/corp</a:t>
            </a:r>
            <a:r>
              <a:rPr lang="pl-PL" sz="200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/>
              <a:t>Daje „bazę”, punkt odniesienia dla badań szczegółowych.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/>
              <a:t>Włącza polski rynek do międzynarodowych badań przez umieszczenie w otwartym dostępie (RepOD).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/>
              <a:t>Proste pliki tekstowe z lat 2006+, pobrane z ESPI i wyczyszczone.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/>
              <a:t>Od użytkownika zależy, jakie metody procesowania wstępnego i analizy zastosuje.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7E387C30-5A0F-B539-41B9-FCBE32A3BBDC}"/>
              </a:ext>
            </a:extLst>
          </p:cNvPr>
          <p:cNvSpPr txBox="1"/>
          <p:nvPr/>
        </p:nvSpPr>
        <p:spPr>
          <a:xfrm>
            <a:off x="2362484" y="5777817"/>
            <a:ext cx="746385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400">
                <a:hlinkClick r:id="rId4"/>
              </a:rPr>
              <a:t>https://repod.icm.edu.pl/dataverse/repod/?q=klimczak</a:t>
            </a:r>
            <a:r>
              <a:rPr lang="pl-PL" sz="24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41706291"/>
      </p:ext>
    </p:extLst>
  </p:cSld>
  <p:clrMapOvr>
    <a:masterClrMapping/>
  </p:clrMapOvr>
  <p:transition spd="slow"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>
            <a:extLst>
              <a:ext uri="{FF2B5EF4-FFF2-40B4-BE49-F238E27FC236}">
                <a16:creationId xmlns:a16="http://schemas.microsoft.com/office/drawing/2014/main" id="{678E285C-BE9E-45B7-A3EE-B9792DAE99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AB86F577-8905-4B21-8AF3-C1BB343377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3" name="Rectangle 5">
              <a:extLst>
                <a:ext uri="{FF2B5EF4-FFF2-40B4-BE49-F238E27FC236}">
                  <a16:creationId xmlns:a16="http://schemas.microsoft.com/office/drawing/2014/main" id="{D2F1CFF3-A579-4D24-B5F9-1C71BA6FE5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57601B50-7EB1-43FA-8360-4297BCD763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60BD8B7A-CD01-4638-A2C9-299AC68B9B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6" name="Rectangle 8">
              <a:extLst>
                <a:ext uri="{FF2B5EF4-FFF2-40B4-BE49-F238E27FC236}">
                  <a16:creationId xmlns:a16="http://schemas.microsoft.com/office/drawing/2014/main" id="{095B58F9-6C29-48BE-9DA6-3855080521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0C84674F-2E8A-4B70-B801-00722CDD58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34F320BB-D6A9-45FE-8556-498B763B1E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5493D54A-532A-46ED-AF63-A0A54818EF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0" name="Freeform 12">
              <a:extLst>
                <a:ext uri="{FF2B5EF4-FFF2-40B4-BE49-F238E27FC236}">
                  <a16:creationId xmlns:a16="http://schemas.microsoft.com/office/drawing/2014/main" id="{EAF2EDFA-9C0B-44E2-B4BB-312B58BCA8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" name="Freeform 13">
              <a:extLst>
                <a:ext uri="{FF2B5EF4-FFF2-40B4-BE49-F238E27FC236}">
                  <a16:creationId xmlns:a16="http://schemas.microsoft.com/office/drawing/2014/main" id="{A3641113-CE35-42A4-B605-41BC06BF4F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" name="Freeform 14">
              <a:extLst>
                <a:ext uri="{FF2B5EF4-FFF2-40B4-BE49-F238E27FC236}">
                  <a16:creationId xmlns:a16="http://schemas.microsoft.com/office/drawing/2014/main" id="{DA2E5B2C-BAC4-4440-9B7E-F38783197A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" name="Freeform 15">
              <a:extLst>
                <a:ext uri="{FF2B5EF4-FFF2-40B4-BE49-F238E27FC236}">
                  <a16:creationId xmlns:a16="http://schemas.microsoft.com/office/drawing/2014/main" id="{D8A506DF-2E53-42C9-94BE-B98E32E057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4" name="Freeform 16">
              <a:extLst>
                <a:ext uri="{FF2B5EF4-FFF2-40B4-BE49-F238E27FC236}">
                  <a16:creationId xmlns:a16="http://schemas.microsoft.com/office/drawing/2014/main" id="{12934FF8-5F70-40BF-BBB6-5EB941FB9B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" name="Freeform 17">
              <a:extLst>
                <a:ext uri="{FF2B5EF4-FFF2-40B4-BE49-F238E27FC236}">
                  <a16:creationId xmlns:a16="http://schemas.microsoft.com/office/drawing/2014/main" id="{8EB3FB08-D01D-4E24-BE40-C16269DF62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6" name="Freeform 18">
              <a:extLst>
                <a:ext uri="{FF2B5EF4-FFF2-40B4-BE49-F238E27FC236}">
                  <a16:creationId xmlns:a16="http://schemas.microsoft.com/office/drawing/2014/main" id="{D24E50D7-2753-4169-AD51-C106DA1B7A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7" name="Freeform 19">
              <a:extLst>
                <a:ext uri="{FF2B5EF4-FFF2-40B4-BE49-F238E27FC236}">
                  <a16:creationId xmlns:a16="http://schemas.microsoft.com/office/drawing/2014/main" id="{DF94B7E0-D9B6-4096-94D0-18D3AC0EF6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8" name="Freeform 20">
              <a:extLst>
                <a:ext uri="{FF2B5EF4-FFF2-40B4-BE49-F238E27FC236}">
                  <a16:creationId xmlns:a16="http://schemas.microsoft.com/office/drawing/2014/main" id="{EBC05ADE-BBA2-4387-B005-3196E2E198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9" name="Freeform 21">
              <a:extLst>
                <a:ext uri="{FF2B5EF4-FFF2-40B4-BE49-F238E27FC236}">
                  <a16:creationId xmlns:a16="http://schemas.microsoft.com/office/drawing/2014/main" id="{BBED1CEE-14D2-442F-AB08-401ABE3EFB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30" name="Freeform 22">
              <a:extLst>
                <a:ext uri="{FF2B5EF4-FFF2-40B4-BE49-F238E27FC236}">
                  <a16:creationId xmlns:a16="http://schemas.microsoft.com/office/drawing/2014/main" id="{4F6574C0-78E8-49EA-84BC-EE9D55707F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31" name="Freeform 23">
              <a:extLst>
                <a:ext uri="{FF2B5EF4-FFF2-40B4-BE49-F238E27FC236}">
                  <a16:creationId xmlns:a16="http://schemas.microsoft.com/office/drawing/2014/main" id="{65BCDB0B-615E-4CA1-AFD5-6B121CB7CE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32" name="Freeform 24">
              <a:extLst>
                <a:ext uri="{FF2B5EF4-FFF2-40B4-BE49-F238E27FC236}">
                  <a16:creationId xmlns:a16="http://schemas.microsoft.com/office/drawing/2014/main" id="{40627863-B7FC-44D1-9E53-E728FFF675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33" name="Freeform 25">
              <a:extLst>
                <a:ext uri="{FF2B5EF4-FFF2-40B4-BE49-F238E27FC236}">
                  <a16:creationId xmlns:a16="http://schemas.microsoft.com/office/drawing/2014/main" id="{52FD6F8C-3AF1-487E-91F4-6E55146F1F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34" name="Freeform 26">
              <a:extLst>
                <a:ext uri="{FF2B5EF4-FFF2-40B4-BE49-F238E27FC236}">
                  <a16:creationId xmlns:a16="http://schemas.microsoft.com/office/drawing/2014/main" id="{50323CF3-93CB-4E03-95C0-B180BB87A8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35" name="Freeform 27">
              <a:extLst>
                <a:ext uri="{FF2B5EF4-FFF2-40B4-BE49-F238E27FC236}">
                  <a16:creationId xmlns:a16="http://schemas.microsoft.com/office/drawing/2014/main" id="{EB47D82F-CF1B-47E6-9FA2-F3A9C5F945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36" name="Freeform 28">
              <a:extLst>
                <a:ext uri="{FF2B5EF4-FFF2-40B4-BE49-F238E27FC236}">
                  <a16:creationId xmlns:a16="http://schemas.microsoft.com/office/drawing/2014/main" id="{0606708F-F2D4-4678-8ED2-39041BC64D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37" name="Freeform 29">
              <a:extLst>
                <a:ext uri="{FF2B5EF4-FFF2-40B4-BE49-F238E27FC236}">
                  <a16:creationId xmlns:a16="http://schemas.microsoft.com/office/drawing/2014/main" id="{D7EB95B4-15E4-433D-B36F-21FF341AD9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38" name="Freeform 30">
              <a:extLst>
                <a:ext uri="{FF2B5EF4-FFF2-40B4-BE49-F238E27FC236}">
                  <a16:creationId xmlns:a16="http://schemas.microsoft.com/office/drawing/2014/main" id="{500A541B-4C75-497C-A489-097ED29964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39" name="Freeform 31">
              <a:extLst>
                <a:ext uri="{FF2B5EF4-FFF2-40B4-BE49-F238E27FC236}">
                  <a16:creationId xmlns:a16="http://schemas.microsoft.com/office/drawing/2014/main" id="{5789326F-12A4-48B8-B0ED-A6A2AE0C27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40" name="Freeform 32">
              <a:extLst>
                <a:ext uri="{FF2B5EF4-FFF2-40B4-BE49-F238E27FC236}">
                  <a16:creationId xmlns:a16="http://schemas.microsoft.com/office/drawing/2014/main" id="{25FA672E-2B65-477F-AA75-6261CE652F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41" name="Rectangle 33">
              <a:extLst>
                <a:ext uri="{FF2B5EF4-FFF2-40B4-BE49-F238E27FC236}">
                  <a16:creationId xmlns:a16="http://schemas.microsoft.com/office/drawing/2014/main" id="{BB09AF8D-E68B-499C-B9F5-2F365813D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42" name="Freeform 34">
              <a:extLst>
                <a:ext uri="{FF2B5EF4-FFF2-40B4-BE49-F238E27FC236}">
                  <a16:creationId xmlns:a16="http://schemas.microsoft.com/office/drawing/2014/main" id="{7991AEAD-B5F3-47BA-9F1B-86C16A84AD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43" name="Freeform 35">
              <a:extLst>
                <a:ext uri="{FF2B5EF4-FFF2-40B4-BE49-F238E27FC236}">
                  <a16:creationId xmlns:a16="http://schemas.microsoft.com/office/drawing/2014/main" id="{19A85F58-4C3A-4388-B55C-2329EEAECF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44" name="Freeform 36">
              <a:extLst>
                <a:ext uri="{FF2B5EF4-FFF2-40B4-BE49-F238E27FC236}">
                  <a16:creationId xmlns:a16="http://schemas.microsoft.com/office/drawing/2014/main" id="{05652F38-94D9-41B7-A699-7E8F0C78D8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45" name="Freeform 37">
              <a:extLst>
                <a:ext uri="{FF2B5EF4-FFF2-40B4-BE49-F238E27FC236}">
                  <a16:creationId xmlns:a16="http://schemas.microsoft.com/office/drawing/2014/main" id="{3C043852-C250-4518-BB89-C91A34917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46" name="Freeform 38">
              <a:extLst>
                <a:ext uri="{FF2B5EF4-FFF2-40B4-BE49-F238E27FC236}">
                  <a16:creationId xmlns:a16="http://schemas.microsoft.com/office/drawing/2014/main" id="{0CAB9A07-ECF2-416C-8528-F75DACB138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47" name="Freeform 39">
              <a:extLst>
                <a:ext uri="{FF2B5EF4-FFF2-40B4-BE49-F238E27FC236}">
                  <a16:creationId xmlns:a16="http://schemas.microsoft.com/office/drawing/2014/main" id="{904A314C-A829-4AA6-92E2-529BCCF95C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48" name="Freeform 40">
              <a:extLst>
                <a:ext uri="{FF2B5EF4-FFF2-40B4-BE49-F238E27FC236}">
                  <a16:creationId xmlns:a16="http://schemas.microsoft.com/office/drawing/2014/main" id="{244EE6BA-4569-43ED-9E2E-1FB66201B7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49" name="Freeform 41">
              <a:extLst>
                <a:ext uri="{FF2B5EF4-FFF2-40B4-BE49-F238E27FC236}">
                  <a16:creationId xmlns:a16="http://schemas.microsoft.com/office/drawing/2014/main" id="{BEB8252E-FB2A-4BB5-BEC6-CA10FF6F7C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50" name="Freeform 42">
              <a:extLst>
                <a:ext uri="{FF2B5EF4-FFF2-40B4-BE49-F238E27FC236}">
                  <a16:creationId xmlns:a16="http://schemas.microsoft.com/office/drawing/2014/main" id="{91414711-C3A4-4E96-854A-DDDEB2F2E3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51" name="Freeform 43">
              <a:extLst>
                <a:ext uri="{FF2B5EF4-FFF2-40B4-BE49-F238E27FC236}">
                  <a16:creationId xmlns:a16="http://schemas.microsoft.com/office/drawing/2014/main" id="{86815BA8-3055-4B42-98C3-4202FD92E0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52" name="Freeform 44">
              <a:extLst>
                <a:ext uri="{FF2B5EF4-FFF2-40B4-BE49-F238E27FC236}">
                  <a16:creationId xmlns:a16="http://schemas.microsoft.com/office/drawing/2014/main" id="{44457813-E991-44AE-9A83-B7488D1F36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53" name="Rectangle 45">
              <a:extLst>
                <a:ext uri="{FF2B5EF4-FFF2-40B4-BE49-F238E27FC236}">
                  <a16:creationId xmlns:a16="http://schemas.microsoft.com/office/drawing/2014/main" id="{8CE1CF47-A73F-4560-8835-AE1DC51E5C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54" name="Freeform 46">
              <a:extLst>
                <a:ext uri="{FF2B5EF4-FFF2-40B4-BE49-F238E27FC236}">
                  <a16:creationId xmlns:a16="http://schemas.microsoft.com/office/drawing/2014/main" id="{C2A935E4-AACC-4CB9-995E-D286178873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55" name="Freeform 47">
              <a:extLst>
                <a:ext uri="{FF2B5EF4-FFF2-40B4-BE49-F238E27FC236}">
                  <a16:creationId xmlns:a16="http://schemas.microsoft.com/office/drawing/2014/main" id="{93B5B778-8ACB-4004-932D-BD95997BAE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56" name="Freeform 48">
              <a:extLst>
                <a:ext uri="{FF2B5EF4-FFF2-40B4-BE49-F238E27FC236}">
                  <a16:creationId xmlns:a16="http://schemas.microsoft.com/office/drawing/2014/main" id="{1434AF34-0919-40AD-84B1-446D4FF2D6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57" name="Freeform 49">
              <a:extLst>
                <a:ext uri="{FF2B5EF4-FFF2-40B4-BE49-F238E27FC236}">
                  <a16:creationId xmlns:a16="http://schemas.microsoft.com/office/drawing/2014/main" id="{29546CF3-6DDD-4073-AB7F-C6E722257A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58" name="Freeform 50">
              <a:extLst>
                <a:ext uri="{FF2B5EF4-FFF2-40B4-BE49-F238E27FC236}">
                  <a16:creationId xmlns:a16="http://schemas.microsoft.com/office/drawing/2014/main" id="{289D46AB-128A-477F-B6C9-F40F115D6C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59" name="Freeform 51">
              <a:extLst>
                <a:ext uri="{FF2B5EF4-FFF2-40B4-BE49-F238E27FC236}">
                  <a16:creationId xmlns:a16="http://schemas.microsoft.com/office/drawing/2014/main" id="{A7DA7E67-3368-44AD-AACD-EB64AE3487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0" name="Freeform 52">
              <a:extLst>
                <a:ext uri="{FF2B5EF4-FFF2-40B4-BE49-F238E27FC236}">
                  <a16:creationId xmlns:a16="http://schemas.microsoft.com/office/drawing/2014/main" id="{78BB1152-AB85-4AD8-BBA1-07CEA1F508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1" name="Freeform 53">
              <a:extLst>
                <a:ext uri="{FF2B5EF4-FFF2-40B4-BE49-F238E27FC236}">
                  <a16:creationId xmlns:a16="http://schemas.microsoft.com/office/drawing/2014/main" id="{A982E7F2-DD68-4093-B9C5-3E42B475AB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2" name="Freeform 54">
              <a:extLst>
                <a:ext uri="{FF2B5EF4-FFF2-40B4-BE49-F238E27FC236}">
                  <a16:creationId xmlns:a16="http://schemas.microsoft.com/office/drawing/2014/main" id="{A682E224-4CD6-420B-897A-B23D50B82E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3" name="Freeform 55">
              <a:extLst>
                <a:ext uri="{FF2B5EF4-FFF2-40B4-BE49-F238E27FC236}">
                  <a16:creationId xmlns:a16="http://schemas.microsoft.com/office/drawing/2014/main" id="{31B90F10-06CD-480E-8D35-6E0FFFB894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4" name="Freeform 56">
              <a:extLst>
                <a:ext uri="{FF2B5EF4-FFF2-40B4-BE49-F238E27FC236}">
                  <a16:creationId xmlns:a16="http://schemas.microsoft.com/office/drawing/2014/main" id="{7BC977DB-69B0-4D8D-B77C-E1127EC417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5" name="Freeform 57">
              <a:extLst>
                <a:ext uri="{FF2B5EF4-FFF2-40B4-BE49-F238E27FC236}">
                  <a16:creationId xmlns:a16="http://schemas.microsoft.com/office/drawing/2014/main" id="{24127454-3FCB-41D6-ACFB-81D7E05A79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6" name="Freeform 58">
              <a:extLst>
                <a:ext uri="{FF2B5EF4-FFF2-40B4-BE49-F238E27FC236}">
                  <a16:creationId xmlns:a16="http://schemas.microsoft.com/office/drawing/2014/main" id="{7AA80D42-B8A8-475B-ADBF-99719CE9FE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2" name="Tytuł 1">
            <a:extLst>
              <a:ext uri="{FF2B5EF4-FFF2-40B4-BE49-F238E27FC236}">
                <a16:creationId xmlns:a16="http://schemas.microsoft.com/office/drawing/2014/main" id="{1414DBEF-8FE5-691A-92E4-0D330701C7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6424" y="5077865"/>
            <a:ext cx="8791575" cy="130167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400"/>
              <a:t>Jak Dostosować Narzędzia programistyczne do Języka Polskiego?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82568AFE-0364-DDE0-AD20-8C5FF70C96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2886" y="128551"/>
            <a:ext cx="10026227" cy="5113375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15461022"/>
      </p:ext>
    </p:extLst>
  </p:cSld>
  <p:clrMapOvr>
    <a:masterClrMapping/>
  </p:clrMapOvr>
  <p:transition spd="slow">
    <p:push dir="u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068D0EE-C6C8-484A-AFB7-3602BA27F8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DE5FB8C-CC3F-4C24-BF4F-1B5999DE68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50F4F522-35B6-9329-75C2-0AF359F3BF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9628" y="643467"/>
            <a:ext cx="8192743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160099"/>
      </p:ext>
    </p:extLst>
  </p:cSld>
  <p:clrMapOvr>
    <a:masterClrMapping/>
  </p:clrMapOvr>
  <p:transition spd="slow">
    <p:push dir="u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4CB5CC6F-11C1-4C07-87C0-F043993E89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1"/>
            <a:ext cx="12192003" cy="6858001"/>
            <a:chOff x="0" y="-1"/>
            <a:chExt cx="12192003" cy="6858001"/>
          </a:xfrm>
        </p:grpSpPr>
        <p:sp useBgFill="1">
          <p:nvSpPr>
            <p:cNvPr id="14" name="Rectangle 13">
              <a:extLst>
                <a:ext uri="{FF2B5EF4-FFF2-40B4-BE49-F238E27FC236}">
                  <a16:creationId xmlns:a16="http://schemas.microsoft.com/office/drawing/2014/main" id="{FADA3C27-4EC6-4DCA-BB85-C75BAAE828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-1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5" name="Picture 2">
              <a:extLst>
                <a:ext uri="{FF2B5EF4-FFF2-40B4-BE49-F238E27FC236}">
                  <a16:creationId xmlns:a16="http://schemas.microsoft.com/office/drawing/2014/main" id="{2D8216BF-F79F-406D-A3B4-46744068AC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 noChangeArrowheads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3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2192003" cy="68580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:p14="http://schemas.microsoft.com/office/powerpoint/2010/main" xmlns:a16="http://schemas.microsoft.com/office/drawing/2014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6C16BE5-8A9A-432D-8A61-230FA03816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181779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8" name="Rectangle 5">
              <a:extLst>
                <a:ext uri="{FF2B5EF4-FFF2-40B4-BE49-F238E27FC236}">
                  <a16:creationId xmlns:a16="http://schemas.microsoft.com/office/drawing/2014/main" id="{2E852AB2-2672-41DF-9CF6-FCDEF1805E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90283F1A-A49E-441D-BDF5-35B8BEE426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B0BC41A4-F3F1-4CD4-B266-D9DAA21710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" name="Rectangle 8">
              <a:extLst>
                <a:ext uri="{FF2B5EF4-FFF2-40B4-BE49-F238E27FC236}">
                  <a16:creationId xmlns:a16="http://schemas.microsoft.com/office/drawing/2014/main" id="{6E29DA39-130F-41A1-A21E-4FB453948A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39995AD4-F8DE-4CEB-B958-1DBF7EAC29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D1F7DCE1-6887-4FE0-A7D7-3652030CFA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4" name="Freeform 11">
              <a:extLst>
                <a:ext uri="{FF2B5EF4-FFF2-40B4-BE49-F238E27FC236}">
                  <a16:creationId xmlns:a16="http://schemas.microsoft.com/office/drawing/2014/main" id="{4E46B0E1-9543-441D-AD1D-1308AF88CA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" name="Freeform 12">
              <a:extLst>
                <a:ext uri="{FF2B5EF4-FFF2-40B4-BE49-F238E27FC236}">
                  <a16:creationId xmlns:a16="http://schemas.microsoft.com/office/drawing/2014/main" id="{E8C112C9-8D48-4612-AE0B-CF59EC7432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6" name="Freeform 13">
              <a:extLst>
                <a:ext uri="{FF2B5EF4-FFF2-40B4-BE49-F238E27FC236}">
                  <a16:creationId xmlns:a16="http://schemas.microsoft.com/office/drawing/2014/main" id="{2D16C38C-4A3B-4060-9A3B-C47DD6DE7C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7" name="Freeform 14">
              <a:extLst>
                <a:ext uri="{FF2B5EF4-FFF2-40B4-BE49-F238E27FC236}">
                  <a16:creationId xmlns:a16="http://schemas.microsoft.com/office/drawing/2014/main" id="{0A9B4CAA-8439-44B3-B738-2123169FAA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8" name="Freeform 15">
              <a:extLst>
                <a:ext uri="{FF2B5EF4-FFF2-40B4-BE49-F238E27FC236}">
                  <a16:creationId xmlns:a16="http://schemas.microsoft.com/office/drawing/2014/main" id="{8C6EF933-69B7-48C8-9337-4E0DEF6E75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9" name="Freeform 16">
              <a:extLst>
                <a:ext uri="{FF2B5EF4-FFF2-40B4-BE49-F238E27FC236}">
                  <a16:creationId xmlns:a16="http://schemas.microsoft.com/office/drawing/2014/main" id="{B428AEFA-3C03-48AA-AEA5-8E3F58904C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30" name="Freeform 17">
              <a:extLst>
                <a:ext uri="{FF2B5EF4-FFF2-40B4-BE49-F238E27FC236}">
                  <a16:creationId xmlns:a16="http://schemas.microsoft.com/office/drawing/2014/main" id="{041D2508-FE53-47C0-887F-38BD1FB73C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31" name="Freeform 18">
              <a:extLst>
                <a:ext uri="{FF2B5EF4-FFF2-40B4-BE49-F238E27FC236}">
                  <a16:creationId xmlns:a16="http://schemas.microsoft.com/office/drawing/2014/main" id="{2C0392BD-D896-4A41-B18B-1389FE1F00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32" name="Freeform 19">
              <a:extLst>
                <a:ext uri="{FF2B5EF4-FFF2-40B4-BE49-F238E27FC236}">
                  <a16:creationId xmlns:a16="http://schemas.microsoft.com/office/drawing/2014/main" id="{B3272EA3-C600-441C-BFC9-ACFF90CD45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33" name="Freeform 20">
              <a:extLst>
                <a:ext uri="{FF2B5EF4-FFF2-40B4-BE49-F238E27FC236}">
                  <a16:creationId xmlns:a16="http://schemas.microsoft.com/office/drawing/2014/main" id="{D8731AA3-BC2D-408B-9D72-C804B8B9ED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34" name="Freeform 21">
              <a:extLst>
                <a:ext uri="{FF2B5EF4-FFF2-40B4-BE49-F238E27FC236}">
                  <a16:creationId xmlns:a16="http://schemas.microsoft.com/office/drawing/2014/main" id="{BE934A31-790A-459C-A997-670583ADCC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35" name="Freeform 22">
              <a:extLst>
                <a:ext uri="{FF2B5EF4-FFF2-40B4-BE49-F238E27FC236}">
                  <a16:creationId xmlns:a16="http://schemas.microsoft.com/office/drawing/2014/main" id="{241F679B-BBF0-49DA-A9F3-D623BA7523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36" name="Freeform 23">
              <a:extLst>
                <a:ext uri="{FF2B5EF4-FFF2-40B4-BE49-F238E27FC236}">
                  <a16:creationId xmlns:a16="http://schemas.microsoft.com/office/drawing/2014/main" id="{0BDC4BE0-E1FF-48B5-A064-70F561454E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37" name="Freeform 24">
              <a:extLst>
                <a:ext uri="{FF2B5EF4-FFF2-40B4-BE49-F238E27FC236}">
                  <a16:creationId xmlns:a16="http://schemas.microsoft.com/office/drawing/2014/main" id="{245FC7BA-96DB-41CB-B43A-8EEE482C31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38" name="Freeform 25">
              <a:extLst>
                <a:ext uri="{FF2B5EF4-FFF2-40B4-BE49-F238E27FC236}">
                  <a16:creationId xmlns:a16="http://schemas.microsoft.com/office/drawing/2014/main" id="{3BBD03A9-646B-40EE-9A27-15297EC936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39" name="Freeform 26">
              <a:extLst>
                <a:ext uri="{FF2B5EF4-FFF2-40B4-BE49-F238E27FC236}">
                  <a16:creationId xmlns:a16="http://schemas.microsoft.com/office/drawing/2014/main" id="{4D738FC2-47B4-4BC9-B109-05C56DC00D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40" name="Freeform 27">
              <a:extLst>
                <a:ext uri="{FF2B5EF4-FFF2-40B4-BE49-F238E27FC236}">
                  <a16:creationId xmlns:a16="http://schemas.microsoft.com/office/drawing/2014/main" id="{148BE0A7-2537-452C-BA13-B78D302CBF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41" name="Freeform 28">
              <a:extLst>
                <a:ext uri="{FF2B5EF4-FFF2-40B4-BE49-F238E27FC236}">
                  <a16:creationId xmlns:a16="http://schemas.microsoft.com/office/drawing/2014/main" id="{CF6A9D45-D849-4BF5-BBA0-D7BE29B884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42" name="Freeform 29">
              <a:extLst>
                <a:ext uri="{FF2B5EF4-FFF2-40B4-BE49-F238E27FC236}">
                  <a16:creationId xmlns:a16="http://schemas.microsoft.com/office/drawing/2014/main" id="{13F44E41-B5E8-472D-80F2-4539AD3D4C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43" name="Freeform 30">
              <a:extLst>
                <a:ext uri="{FF2B5EF4-FFF2-40B4-BE49-F238E27FC236}">
                  <a16:creationId xmlns:a16="http://schemas.microsoft.com/office/drawing/2014/main" id="{CE052494-AAF2-4C3C-A072-317B7F987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44" name="Freeform 31">
              <a:extLst>
                <a:ext uri="{FF2B5EF4-FFF2-40B4-BE49-F238E27FC236}">
                  <a16:creationId xmlns:a16="http://schemas.microsoft.com/office/drawing/2014/main" id="{90345C3D-13FE-4815-9563-58A52B457B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45" name="Freeform 32">
              <a:extLst>
                <a:ext uri="{FF2B5EF4-FFF2-40B4-BE49-F238E27FC236}">
                  <a16:creationId xmlns:a16="http://schemas.microsoft.com/office/drawing/2014/main" id="{37908D29-2BB3-4D6C-92DB-864F630573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46" name="Rectangle 33">
              <a:extLst>
                <a:ext uri="{FF2B5EF4-FFF2-40B4-BE49-F238E27FC236}">
                  <a16:creationId xmlns:a16="http://schemas.microsoft.com/office/drawing/2014/main" id="{174B5792-73C4-4FBF-BAD9-F9A5BBC591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47" name="Freeform 34">
              <a:extLst>
                <a:ext uri="{FF2B5EF4-FFF2-40B4-BE49-F238E27FC236}">
                  <a16:creationId xmlns:a16="http://schemas.microsoft.com/office/drawing/2014/main" id="{D4741BB8-0638-4A06-85A7-69FE81BC44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48" name="Freeform 35">
              <a:extLst>
                <a:ext uri="{FF2B5EF4-FFF2-40B4-BE49-F238E27FC236}">
                  <a16:creationId xmlns:a16="http://schemas.microsoft.com/office/drawing/2014/main" id="{FBDB982D-6E9A-426E-86B1-69031E1040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49" name="Freeform 36">
              <a:extLst>
                <a:ext uri="{FF2B5EF4-FFF2-40B4-BE49-F238E27FC236}">
                  <a16:creationId xmlns:a16="http://schemas.microsoft.com/office/drawing/2014/main" id="{400B8260-9575-48DB-9175-B1C8530241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50" name="Freeform 37">
              <a:extLst>
                <a:ext uri="{FF2B5EF4-FFF2-40B4-BE49-F238E27FC236}">
                  <a16:creationId xmlns:a16="http://schemas.microsoft.com/office/drawing/2014/main" id="{52FB1DD3-BAEC-4974-89F5-36B6959459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51" name="Freeform 38">
              <a:extLst>
                <a:ext uri="{FF2B5EF4-FFF2-40B4-BE49-F238E27FC236}">
                  <a16:creationId xmlns:a16="http://schemas.microsoft.com/office/drawing/2014/main" id="{E51161AB-FDC1-4703-9C29-C410366B99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52" name="Freeform 39">
              <a:extLst>
                <a:ext uri="{FF2B5EF4-FFF2-40B4-BE49-F238E27FC236}">
                  <a16:creationId xmlns:a16="http://schemas.microsoft.com/office/drawing/2014/main" id="{DE6123AD-33B5-429C-B8F7-DB1A8FDABF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53" name="Freeform 40">
              <a:extLst>
                <a:ext uri="{FF2B5EF4-FFF2-40B4-BE49-F238E27FC236}">
                  <a16:creationId xmlns:a16="http://schemas.microsoft.com/office/drawing/2014/main" id="{8C454A1D-B20A-4994-8C14-EE5DD3B993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54" name="Freeform 41">
              <a:extLst>
                <a:ext uri="{FF2B5EF4-FFF2-40B4-BE49-F238E27FC236}">
                  <a16:creationId xmlns:a16="http://schemas.microsoft.com/office/drawing/2014/main" id="{CFA7BB74-790B-45D7-B94B-DD4D83ED81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55" name="Freeform 42">
              <a:extLst>
                <a:ext uri="{FF2B5EF4-FFF2-40B4-BE49-F238E27FC236}">
                  <a16:creationId xmlns:a16="http://schemas.microsoft.com/office/drawing/2014/main" id="{19BBC3FC-0052-4BDB-8D6A-421E07EE26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56" name="Freeform 43">
              <a:extLst>
                <a:ext uri="{FF2B5EF4-FFF2-40B4-BE49-F238E27FC236}">
                  <a16:creationId xmlns:a16="http://schemas.microsoft.com/office/drawing/2014/main" id="{42A3E4B3-707A-4D0A-BEED-61A77E9608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57" name="Freeform 44">
              <a:extLst>
                <a:ext uri="{FF2B5EF4-FFF2-40B4-BE49-F238E27FC236}">
                  <a16:creationId xmlns:a16="http://schemas.microsoft.com/office/drawing/2014/main" id="{089BBE83-D985-45E9-B442-1326F6FBA5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58" name="Rectangle 45">
              <a:extLst>
                <a:ext uri="{FF2B5EF4-FFF2-40B4-BE49-F238E27FC236}">
                  <a16:creationId xmlns:a16="http://schemas.microsoft.com/office/drawing/2014/main" id="{FE1B194F-F703-4020-92ED-DBDB5C2344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59" name="Freeform 46">
              <a:extLst>
                <a:ext uri="{FF2B5EF4-FFF2-40B4-BE49-F238E27FC236}">
                  <a16:creationId xmlns:a16="http://schemas.microsoft.com/office/drawing/2014/main" id="{D7A22662-B7AF-4857-AD78-716690A268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0" name="Freeform 47">
              <a:extLst>
                <a:ext uri="{FF2B5EF4-FFF2-40B4-BE49-F238E27FC236}">
                  <a16:creationId xmlns:a16="http://schemas.microsoft.com/office/drawing/2014/main" id="{62C16BE5-0C4B-48FC-ABA4-36A8F2DFE1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1" name="Freeform 48">
              <a:extLst>
                <a:ext uri="{FF2B5EF4-FFF2-40B4-BE49-F238E27FC236}">
                  <a16:creationId xmlns:a16="http://schemas.microsoft.com/office/drawing/2014/main" id="{C2327DB7-B7F2-4829-909E-A03D622522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2" name="Freeform 49">
              <a:extLst>
                <a:ext uri="{FF2B5EF4-FFF2-40B4-BE49-F238E27FC236}">
                  <a16:creationId xmlns:a16="http://schemas.microsoft.com/office/drawing/2014/main" id="{167918EB-9EB1-413F-8C39-F018CCDCCD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3" name="Freeform 50">
              <a:extLst>
                <a:ext uri="{FF2B5EF4-FFF2-40B4-BE49-F238E27FC236}">
                  <a16:creationId xmlns:a16="http://schemas.microsoft.com/office/drawing/2014/main" id="{B971E245-631A-4364-A177-C1D1B6B4D3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4" name="Freeform 51">
              <a:extLst>
                <a:ext uri="{FF2B5EF4-FFF2-40B4-BE49-F238E27FC236}">
                  <a16:creationId xmlns:a16="http://schemas.microsoft.com/office/drawing/2014/main" id="{1D4C1872-66E3-45EB-BDE7-26C02A1763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5" name="Freeform 52">
              <a:extLst>
                <a:ext uri="{FF2B5EF4-FFF2-40B4-BE49-F238E27FC236}">
                  <a16:creationId xmlns:a16="http://schemas.microsoft.com/office/drawing/2014/main" id="{D2BC0771-493C-4FEF-958F-859C539243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6" name="Freeform 53">
              <a:extLst>
                <a:ext uri="{FF2B5EF4-FFF2-40B4-BE49-F238E27FC236}">
                  <a16:creationId xmlns:a16="http://schemas.microsoft.com/office/drawing/2014/main" id="{E339169B-1EE1-4E4F-BA0C-BD3AD57FD7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7" name="Freeform 54">
              <a:extLst>
                <a:ext uri="{FF2B5EF4-FFF2-40B4-BE49-F238E27FC236}">
                  <a16:creationId xmlns:a16="http://schemas.microsoft.com/office/drawing/2014/main" id="{BBC80538-8C59-46A3-B187-66C9A6D3F2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8" name="Freeform 55">
              <a:extLst>
                <a:ext uri="{FF2B5EF4-FFF2-40B4-BE49-F238E27FC236}">
                  <a16:creationId xmlns:a16="http://schemas.microsoft.com/office/drawing/2014/main" id="{C5F9090C-11D8-4272-815D-11B1911DA3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9" name="Freeform 56">
              <a:extLst>
                <a:ext uri="{FF2B5EF4-FFF2-40B4-BE49-F238E27FC236}">
                  <a16:creationId xmlns:a16="http://schemas.microsoft.com/office/drawing/2014/main" id="{A361F786-6FA9-4EAD-81EF-BF4734D466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70" name="Freeform 57">
              <a:extLst>
                <a:ext uri="{FF2B5EF4-FFF2-40B4-BE49-F238E27FC236}">
                  <a16:creationId xmlns:a16="http://schemas.microsoft.com/office/drawing/2014/main" id="{63B2A436-CEC8-477C-ACDD-6E5D2ABBC0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71" name="Freeform 58">
              <a:extLst>
                <a:ext uri="{FF2B5EF4-FFF2-40B4-BE49-F238E27FC236}">
                  <a16:creationId xmlns:a16="http://schemas.microsoft.com/office/drawing/2014/main" id="{7FAE92CD-EBFF-4DB4-9F5D-00D33E902E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2" name="Tytuł 1">
            <a:extLst>
              <a:ext uri="{FF2B5EF4-FFF2-40B4-BE49-F238E27FC236}">
                <a16:creationId xmlns:a16="http://schemas.microsoft.com/office/drawing/2014/main" id="{F89C7913-A941-07B9-BA6F-2644D8A46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1209" y="618518"/>
            <a:ext cx="5877676" cy="147857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RnD Showcase</a:t>
            </a:r>
          </a:p>
        </p:txBody>
      </p:sp>
      <p:pic>
        <p:nvPicPr>
          <p:cNvPr id="7" name="Obraz 6" descr="Obraz zawierający osoba, Ludzka twarz, drzewo, na wolnym powietrzu&#10;&#10;Opis wygenerowany automatycznie">
            <a:extLst>
              <a:ext uri="{FF2B5EF4-FFF2-40B4-BE49-F238E27FC236}">
                <a16:creationId xmlns:a16="http://schemas.microsoft.com/office/drawing/2014/main" id="{BCEC6B08-BE37-CE18-6886-027E72657A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8" b="24365"/>
          <a:stretch/>
        </p:blipFill>
        <p:spPr>
          <a:xfrm>
            <a:off x="-5597" y="1"/>
            <a:ext cx="4635583" cy="3427413"/>
          </a:xfrm>
          <a:custGeom>
            <a:avLst/>
            <a:gdLst/>
            <a:ahLst/>
            <a:cxnLst/>
            <a:rect l="l" t="t" r="r" b="b"/>
            <a:pathLst>
              <a:path w="4635583" h="3427413">
                <a:moveTo>
                  <a:pt x="0" y="0"/>
                </a:moveTo>
                <a:lnTo>
                  <a:pt x="4635583" y="0"/>
                </a:lnTo>
                <a:lnTo>
                  <a:pt x="4635583" y="3427413"/>
                </a:lnTo>
                <a:lnTo>
                  <a:pt x="0" y="3427413"/>
                </a:lnTo>
                <a:close/>
              </a:path>
            </a:pathLst>
          </a:custGeom>
        </p:spPr>
      </p:pic>
      <p:pic>
        <p:nvPicPr>
          <p:cNvPr id="5" name="Obraz 4" descr="Obraz zawierający Ludzka twarz, osoba, Czoło, uśmiech&#10;&#10;Opis wygenerowany automatycznie">
            <a:extLst>
              <a:ext uri="{FF2B5EF4-FFF2-40B4-BE49-F238E27FC236}">
                <a16:creationId xmlns:a16="http://schemas.microsoft.com/office/drawing/2014/main" id="{0155DF3E-54B8-CDEA-2067-904C22112A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97" r="-1" b="12996"/>
          <a:stretch/>
        </p:blipFill>
        <p:spPr>
          <a:xfrm>
            <a:off x="-5597" y="3427414"/>
            <a:ext cx="4635583" cy="3430587"/>
          </a:xfrm>
          <a:custGeom>
            <a:avLst/>
            <a:gdLst/>
            <a:ahLst/>
            <a:cxnLst/>
            <a:rect l="l" t="t" r="r" b="b"/>
            <a:pathLst>
              <a:path w="4635583" h="3430587">
                <a:moveTo>
                  <a:pt x="0" y="0"/>
                </a:moveTo>
                <a:lnTo>
                  <a:pt x="4635583" y="0"/>
                </a:lnTo>
                <a:lnTo>
                  <a:pt x="4635583" y="3430587"/>
                </a:lnTo>
                <a:lnTo>
                  <a:pt x="0" y="3430587"/>
                </a:lnTo>
                <a:close/>
              </a:path>
            </a:pathLst>
          </a:custGeom>
        </p:spPr>
      </p:pic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E104AA93-67FD-43AC-92F9-5840A89E43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32483" y="-464"/>
            <a:ext cx="2646" cy="6858465"/>
          </a:xfrm>
          <a:prstGeom prst="line">
            <a:avLst/>
          </a:prstGeom>
          <a:solidFill>
            <a:schemeClr val="tx2">
              <a:alpha val="60000"/>
            </a:schemeClr>
          </a:solidFill>
          <a:ln w="19050">
            <a:solidFill>
              <a:schemeClr val="tx2">
                <a:alpha val="60000"/>
              </a:schemeClr>
            </a:solidFill>
          </a:ln>
          <a:effectLst>
            <a:outerShdw blurRad="50800" dist="38100" dir="2700000" algn="tl" rotWithShape="0">
              <a:srgbClr val="000000">
                <a:alpha val="58000"/>
              </a:srgbClr>
            </a:outerShdw>
          </a:effectLst>
        </p:spPr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95AE1CAD-A877-4C0B-91F7-CA9C684C94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-5597" y="3427414"/>
            <a:ext cx="4635583" cy="0"/>
          </a:xfrm>
          <a:prstGeom prst="line">
            <a:avLst/>
          </a:prstGeom>
          <a:solidFill>
            <a:schemeClr val="tx2">
              <a:alpha val="60000"/>
            </a:schemeClr>
          </a:solidFill>
          <a:ln w="19050">
            <a:solidFill>
              <a:schemeClr val="tx2">
                <a:alpha val="60000"/>
              </a:schemeClr>
            </a:solidFill>
          </a:ln>
          <a:effectLst>
            <a:outerShdw blurRad="50800" dist="38100" dir="2700000" algn="tl" rotWithShape="0">
              <a:srgbClr val="000000">
                <a:alpha val="58000"/>
              </a:srgbClr>
            </a:outerShdw>
          </a:effectLst>
        </p:spPr>
      </p:cxnSp>
      <p:sp>
        <p:nvSpPr>
          <p:cNvPr id="8" name="pole tekstowe 7">
            <a:extLst>
              <a:ext uri="{FF2B5EF4-FFF2-40B4-BE49-F238E27FC236}">
                <a16:creationId xmlns:a16="http://schemas.microsoft.com/office/drawing/2014/main" id="{19C0EC50-0BCD-47D6-7213-F9DECE04C87C}"/>
              </a:ext>
            </a:extLst>
          </p:cNvPr>
          <p:cNvSpPr txBox="1"/>
          <p:nvPr/>
        </p:nvSpPr>
        <p:spPr>
          <a:xfrm>
            <a:off x="5491209" y="2249487"/>
            <a:ext cx="5877677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>
              <a:lnSpc>
                <a:spcPct val="120000"/>
              </a:lnSpc>
              <a:spcAft>
                <a:spcPts val="600"/>
              </a:spcAft>
              <a:buSzPct val="125000"/>
              <a:buFont typeface="Arial" panose="020B0604020202020204" pitchFamily="34" charset="0"/>
              <a:buChar char="•"/>
            </a:pPr>
            <a:r>
              <a:rPr lang="pl-PL"/>
              <a:t>W 2024 roku skorzystałem ze stypendium Dekaban-Liddle, na miesięczny wyjazd do University of Glasgow</a:t>
            </a:r>
          </a:p>
          <a:p>
            <a:pPr indent="-228600" defTabSz="914400">
              <a:lnSpc>
                <a:spcPct val="120000"/>
              </a:lnSpc>
              <a:spcAft>
                <a:spcPts val="600"/>
              </a:spcAft>
              <a:buSzPct val="125000"/>
              <a:buFont typeface="Arial" panose="020B0604020202020204" pitchFamily="34" charset="0"/>
              <a:buChar char="•"/>
            </a:pPr>
            <a:r>
              <a:rPr lang="pl-PL"/>
              <a:t>Profesorowie z Adam Smith Business School prowadzą tam od lat badania z wykorzystaniem „content analysis”. </a:t>
            </a:r>
          </a:p>
          <a:p>
            <a:pPr indent="-228600" defTabSz="914400">
              <a:lnSpc>
                <a:spcPct val="120000"/>
              </a:lnSpc>
              <a:spcAft>
                <a:spcPts val="600"/>
              </a:spcAft>
              <a:buSzPct val="125000"/>
              <a:buFont typeface="Arial" panose="020B0604020202020204" pitchFamily="34" charset="0"/>
              <a:buChar char="•"/>
            </a:pPr>
            <a:r>
              <a:rPr lang="pl-PL"/>
              <a:t>Moim zadaniem było przełożenie ich metod na algorytmy komputerowe w celu skalowania – przyspieszenia przetwarzania i ograniczenia kosztów. </a:t>
            </a:r>
          </a:p>
          <a:p>
            <a:pPr indent="-228600" defTabSz="914400">
              <a:lnSpc>
                <a:spcPct val="120000"/>
              </a:lnSpc>
              <a:spcAft>
                <a:spcPts val="600"/>
              </a:spcAft>
              <a:buSzPct val="125000"/>
              <a:buFont typeface="Arial" panose="020B0604020202020204" pitchFamily="34" charset="0"/>
              <a:buChar char="•"/>
            </a:pPr>
            <a:r>
              <a:rPr lang="pl-PL"/>
              <a:t>Dysponują bazą danych dokumentów archiwalnych i opublikowanymi już procedurami przetwarzania ręcznego.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68500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Picture 2">
            <a:extLst>
              <a:ext uri="{FF2B5EF4-FFF2-40B4-BE49-F238E27FC236}">
                <a16:creationId xmlns:a16="http://schemas.microsoft.com/office/drawing/2014/main" id="{678E285C-BE9E-45B7-A3EE-B9792DAE99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32" name="Group 16">
            <a:extLst>
              <a:ext uri="{FF2B5EF4-FFF2-40B4-BE49-F238E27FC236}">
                <a16:creationId xmlns:a16="http://schemas.microsoft.com/office/drawing/2014/main" id="{AB86F577-8905-4B21-8AF3-C1BB343377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34" name="Rectangle 5">
              <a:extLst>
                <a:ext uri="{FF2B5EF4-FFF2-40B4-BE49-F238E27FC236}">
                  <a16:creationId xmlns:a16="http://schemas.microsoft.com/office/drawing/2014/main" id="{D2F1CFF3-A579-4D24-B5F9-1C71BA6FE5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35" name="Freeform 6">
              <a:extLst>
                <a:ext uri="{FF2B5EF4-FFF2-40B4-BE49-F238E27FC236}">
                  <a16:creationId xmlns:a16="http://schemas.microsoft.com/office/drawing/2014/main" id="{57601B50-7EB1-43FA-8360-4297BCD763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36" name="Freeform 7">
              <a:extLst>
                <a:ext uri="{FF2B5EF4-FFF2-40B4-BE49-F238E27FC236}">
                  <a16:creationId xmlns:a16="http://schemas.microsoft.com/office/drawing/2014/main" id="{60BD8B7A-CD01-4638-A2C9-299AC68B9B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37" name="Rectangle 8">
              <a:extLst>
                <a:ext uri="{FF2B5EF4-FFF2-40B4-BE49-F238E27FC236}">
                  <a16:creationId xmlns:a16="http://schemas.microsoft.com/office/drawing/2014/main" id="{095B58F9-6C29-48BE-9DA6-3855080521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38" name="Freeform 9">
              <a:extLst>
                <a:ext uri="{FF2B5EF4-FFF2-40B4-BE49-F238E27FC236}">
                  <a16:creationId xmlns:a16="http://schemas.microsoft.com/office/drawing/2014/main" id="{0C84674F-2E8A-4B70-B801-00722CDD58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39" name="Freeform 10">
              <a:extLst>
                <a:ext uri="{FF2B5EF4-FFF2-40B4-BE49-F238E27FC236}">
                  <a16:creationId xmlns:a16="http://schemas.microsoft.com/office/drawing/2014/main" id="{34F320BB-D6A9-45FE-8556-498B763B1E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40" name="Freeform 11">
              <a:extLst>
                <a:ext uri="{FF2B5EF4-FFF2-40B4-BE49-F238E27FC236}">
                  <a16:creationId xmlns:a16="http://schemas.microsoft.com/office/drawing/2014/main" id="{5493D54A-532A-46ED-AF63-A0A54818EF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41" name="Freeform 12">
              <a:extLst>
                <a:ext uri="{FF2B5EF4-FFF2-40B4-BE49-F238E27FC236}">
                  <a16:creationId xmlns:a16="http://schemas.microsoft.com/office/drawing/2014/main" id="{EAF2EDFA-9C0B-44E2-B4BB-312B58BCA8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42" name="Freeform 13">
              <a:extLst>
                <a:ext uri="{FF2B5EF4-FFF2-40B4-BE49-F238E27FC236}">
                  <a16:creationId xmlns:a16="http://schemas.microsoft.com/office/drawing/2014/main" id="{A3641113-CE35-42A4-B605-41BC06BF4F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43" name="Freeform 14">
              <a:extLst>
                <a:ext uri="{FF2B5EF4-FFF2-40B4-BE49-F238E27FC236}">
                  <a16:creationId xmlns:a16="http://schemas.microsoft.com/office/drawing/2014/main" id="{DA2E5B2C-BAC4-4440-9B7E-F38783197A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44" name="Freeform 15">
              <a:extLst>
                <a:ext uri="{FF2B5EF4-FFF2-40B4-BE49-F238E27FC236}">
                  <a16:creationId xmlns:a16="http://schemas.microsoft.com/office/drawing/2014/main" id="{D8A506DF-2E53-42C9-94BE-B98E32E057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45" name="Freeform 16">
              <a:extLst>
                <a:ext uri="{FF2B5EF4-FFF2-40B4-BE49-F238E27FC236}">
                  <a16:creationId xmlns:a16="http://schemas.microsoft.com/office/drawing/2014/main" id="{12934FF8-5F70-40BF-BBB6-5EB941FB9B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46" name="Freeform 17">
              <a:extLst>
                <a:ext uri="{FF2B5EF4-FFF2-40B4-BE49-F238E27FC236}">
                  <a16:creationId xmlns:a16="http://schemas.microsoft.com/office/drawing/2014/main" id="{8EB3FB08-D01D-4E24-BE40-C16269DF62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47" name="Freeform 18">
              <a:extLst>
                <a:ext uri="{FF2B5EF4-FFF2-40B4-BE49-F238E27FC236}">
                  <a16:creationId xmlns:a16="http://schemas.microsoft.com/office/drawing/2014/main" id="{D24E50D7-2753-4169-AD51-C106DA1B7A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48" name="Freeform 19">
              <a:extLst>
                <a:ext uri="{FF2B5EF4-FFF2-40B4-BE49-F238E27FC236}">
                  <a16:creationId xmlns:a16="http://schemas.microsoft.com/office/drawing/2014/main" id="{DF94B7E0-D9B6-4096-94D0-18D3AC0EF6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49" name="Freeform 20">
              <a:extLst>
                <a:ext uri="{FF2B5EF4-FFF2-40B4-BE49-F238E27FC236}">
                  <a16:creationId xmlns:a16="http://schemas.microsoft.com/office/drawing/2014/main" id="{EBC05ADE-BBA2-4387-B005-3196E2E198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50" name="Freeform 21">
              <a:extLst>
                <a:ext uri="{FF2B5EF4-FFF2-40B4-BE49-F238E27FC236}">
                  <a16:creationId xmlns:a16="http://schemas.microsoft.com/office/drawing/2014/main" id="{BBED1CEE-14D2-442F-AB08-401ABE3EFB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51" name="Freeform 22">
              <a:extLst>
                <a:ext uri="{FF2B5EF4-FFF2-40B4-BE49-F238E27FC236}">
                  <a16:creationId xmlns:a16="http://schemas.microsoft.com/office/drawing/2014/main" id="{4F6574C0-78E8-49EA-84BC-EE9D55707F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52" name="Freeform 23">
              <a:extLst>
                <a:ext uri="{FF2B5EF4-FFF2-40B4-BE49-F238E27FC236}">
                  <a16:creationId xmlns:a16="http://schemas.microsoft.com/office/drawing/2014/main" id="{65BCDB0B-615E-4CA1-AFD5-6B121CB7CE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53" name="Freeform 24">
              <a:extLst>
                <a:ext uri="{FF2B5EF4-FFF2-40B4-BE49-F238E27FC236}">
                  <a16:creationId xmlns:a16="http://schemas.microsoft.com/office/drawing/2014/main" id="{40627863-B7FC-44D1-9E53-E728FFF675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54" name="Freeform 25">
              <a:extLst>
                <a:ext uri="{FF2B5EF4-FFF2-40B4-BE49-F238E27FC236}">
                  <a16:creationId xmlns:a16="http://schemas.microsoft.com/office/drawing/2014/main" id="{52FD6F8C-3AF1-487E-91F4-6E55146F1F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55" name="Freeform 26">
              <a:extLst>
                <a:ext uri="{FF2B5EF4-FFF2-40B4-BE49-F238E27FC236}">
                  <a16:creationId xmlns:a16="http://schemas.microsoft.com/office/drawing/2014/main" id="{50323CF3-93CB-4E03-95C0-B180BB87A8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56" name="Freeform 27">
              <a:extLst>
                <a:ext uri="{FF2B5EF4-FFF2-40B4-BE49-F238E27FC236}">
                  <a16:creationId xmlns:a16="http://schemas.microsoft.com/office/drawing/2014/main" id="{EB47D82F-CF1B-47E6-9FA2-F3A9C5F945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57" name="Freeform 28">
              <a:extLst>
                <a:ext uri="{FF2B5EF4-FFF2-40B4-BE49-F238E27FC236}">
                  <a16:creationId xmlns:a16="http://schemas.microsoft.com/office/drawing/2014/main" id="{0606708F-F2D4-4678-8ED2-39041BC64D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58" name="Freeform 29">
              <a:extLst>
                <a:ext uri="{FF2B5EF4-FFF2-40B4-BE49-F238E27FC236}">
                  <a16:creationId xmlns:a16="http://schemas.microsoft.com/office/drawing/2014/main" id="{D7EB95B4-15E4-433D-B36F-21FF341AD9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59" name="Freeform 30">
              <a:extLst>
                <a:ext uri="{FF2B5EF4-FFF2-40B4-BE49-F238E27FC236}">
                  <a16:creationId xmlns:a16="http://schemas.microsoft.com/office/drawing/2014/main" id="{500A541B-4C75-497C-A489-097ED29964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60" name="Freeform 31">
              <a:extLst>
                <a:ext uri="{FF2B5EF4-FFF2-40B4-BE49-F238E27FC236}">
                  <a16:creationId xmlns:a16="http://schemas.microsoft.com/office/drawing/2014/main" id="{5789326F-12A4-48B8-B0ED-A6A2AE0C27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61" name="Freeform 32">
              <a:extLst>
                <a:ext uri="{FF2B5EF4-FFF2-40B4-BE49-F238E27FC236}">
                  <a16:creationId xmlns:a16="http://schemas.microsoft.com/office/drawing/2014/main" id="{25FA672E-2B65-477F-AA75-6261CE652F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62" name="Rectangle 33">
              <a:extLst>
                <a:ext uri="{FF2B5EF4-FFF2-40B4-BE49-F238E27FC236}">
                  <a16:creationId xmlns:a16="http://schemas.microsoft.com/office/drawing/2014/main" id="{BB09AF8D-E68B-499C-B9F5-2F365813D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63" name="Freeform 34">
              <a:extLst>
                <a:ext uri="{FF2B5EF4-FFF2-40B4-BE49-F238E27FC236}">
                  <a16:creationId xmlns:a16="http://schemas.microsoft.com/office/drawing/2014/main" id="{7991AEAD-B5F3-47BA-9F1B-86C16A84AD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64" name="Freeform 35">
              <a:extLst>
                <a:ext uri="{FF2B5EF4-FFF2-40B4-BE49-F238E27FC236}">
                  <a16:creationId xmlns:a16="http://schemas.microsoft.com/office/drawing/2014/main" id="{19A85F58-4C3A-4388-B55C-2329EEAECF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65" name="Freeform 36">
              <a:extLst>
                <a:ext uri="{FF2B5EF4-FFF2-40B4-BE49-F238E27FC236}">
                  <a16:creationId xmlns:a16="http://schemas.microsoft.com/office/drawing/2014/main" id="{05652F38-94D9-41B7-A699-7E8F0C78D8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66" name="Freeform 37">
              <a:extLst>
                <a:ext uri="{FF2B5EF4-FFF2-40B4-BE49-F238E27FC236}">
                  <a16:creationId xmlns:a16="http://schemas.microsoft.com/office/drawing/2014/main" id="{3C043852-C250-4518-BB89-C91A34917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67" name="Freeform 38">
              <a:extLst>
                <a:ext uri="{FF2B5EF4-FFF2-40B4-BE49-F238E27FC236}">
                  <a16:creationId xmlns:a16="http://schemas.microsoft.com/office/drawing/2014/main" id="{0CAB9A07-ECF2-416C-8528-F75DACB138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68" name="Freeform 39">
              <a:extLst>
                <a:ext uri="{FF2B5EF4-FFF2-40B4-BE49-F238E27FC236}">
                  <a16:creationId xmlns:a16="http://schemas.microsoft.com/office/drawing/2014/main" id="{904A314C-A829-4AA6-92E2-529BCCF95C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69" name="Freeform 40">
              <a:extLst>
                <a:ext uri="{FF2B5EF4-FFF2-40B4-BE49-F238E27FC236}">
                  <a16:creationId xmlns:a16="http://schemas.microsoft.com/office/drawing/2014/main" id="{244EE6BA-4569-43ED-9E2E-1FB66201B7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70" name="Freeform 41">
              <a:extLst>
                <a:ext uri="{FF2B5EF4-FFF2-40B4-BE49-F238E27FC236}">
                  <a16:creationId xmlns:a16="http://schemas.microsoft.com/office/drawing/2014/main" id="{BEB8252E-FB2A-4BB5-BEC6-CA10FF6F7C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71" name="Freeform 42">
              <a:extLst>
                <a:ext uri="{FF2B5EF4-FFF2-40B4-BE49-F238E27FC236}">
                  <a16:creationId xmlns:a16="http://schemas.microsoft.com/office/drawing/2014/main" id="{91414711-C3A4-4E96-854A-DDDEB2F2E3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72" name="Freeform 43">
              <a:extLst>
                <a:ext uri="{FF2B5EF4-FFF2-40B4-BE49-F238E27FC236}">
                  <a16:creationId xmlns:a16="http://schemas.microsoft.com/office/drawing/2014/main" id="{86815BA8-3055-4B42-98C3-4202FD92E0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73" name="Freeform 44">
              <a:extLst>
                <a:ext uri="{FF2B5EF4-FFF2-40B4-BE49-F238E27FC236}">
                  <a16:creationId xmlns:a16="http://schemas.microsoft.com/office/drawing/2014/main" id="{44457813-E991-44AE-9A83-B7488D1F36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74" name="Rectangle 45">
              <a:extLst>
                <a:ext uri="{FF2B5EF4-FFF2-40B4-BE49-F238E27FC236}">
                  <a16:creationId xmlns:a16="http://schemas.microsoft.com/office/drawing/2014/main" id="{8CE1CF47-A73F-4560-8835-AE1DC51E5C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75" name="Freeform 46">
              <a:extLst>
                <a:ext uri="{FF2B5EF4-FFF2-40B4-BE49-F238E27FC236}">
                  <a16:creationId xmlns:a16="http://schemas.microsoft.com/office/drawing/2014/main" id="{C2A935E4-AACC-4CB9-995E-D286178873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76" name="Freeform 47">
              <a:extLst>
                <a:ext uri="{FF2B5EF4-FFF2-40B4-BE49-F238E27FC236}">
                  <a16:creationId xmlns:a16="http://schemas.microsoft.com/office/drawing/2014/main" id="{93B5B778-8ACB-4004-932D-BD95997BAE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77" name="Freeform 48">
              <a:extLst>
                <a:ext uri="{FF2B5EF4-FFF2-40B4-BE49-F238E27FC236}">
                  <a16:creationId xmlns:a16="http://schemas.microsoft.com/office/drawing/2014/main" id="{1434AF34-0919-40AD-84B1-446D4FF2D6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78" name="Freeform 49">
              <a:extLst>
                <a:ext uri="{FF2B5EF4-FFF2-40B4-BE49-F238E27FC236}">
                  <a16:creationId xmlns:a16="http://schemas.microsoft.com/office/drawing/2014/main" id="{29546CF3-6DDD-4073-AB7F-C6E722257A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79" name="Freeform 50">
              <a:extLst>
                <a:ext uri="{FF2B5EF4-FFF2-40B4-BE49-F238E27FC236}">
                  <a16:creationId xmlns:a16="http://schemas.microsoft.com/office/drawing/2014/main" id="{289D46AB-128A-477F-B6C9-F40F115D6C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80" name="Freeform 51">
              <a:extLst>
                <a:ext uri="{FF2B5EF4-FFF2-40B4-BE49-F238E27FC236}">
                  <a16:creationId xmlns:a16="http://schemas.microsoft.com/office/drawing/2014/main" id="{A7DA7E67-3368-44AD-AACD-EB64AE3487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81" name="Freeform 52">
              <a:extLst>
                <a:ext uri="{FF2B5EF4-FFF2-40B4-BE49-F238E27FC236}">
                  <a16:creationId xmlns:a16="http://schemas.microsoft.com/office/drawing/2014/main" id="{78BB1152-AB85-4AD8-BBA1-07CEA1F508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82" name="Freeform 53">
              <a:extLst>
                <a:ext uri="{FF2B5EF4-FFF2-40B4-BE49-F238E27FC236}">
                  <a16:creationId xmlns:a16="http://schemas.microsoft.com/office/drawing/2014/main" id="{A982E7F2-DD68-4093-B9C5-3E42B475AB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83" name="Freeform 54">
              <a:extLst>
                <a:ext uri="{FF2B5EF4-FFF2-40B4-BE49-F238E27FC236}">
                  <a16:creationId xmlns:a16="http://schemas.microsoft.com/office/drawing/2014/main" id="{A682E224-4CD6-420B-897A-B23D50B82E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84" name="Freeform 55">
              <a:extLst>
                <a:ext uri="{FF2B5EF4-FFF2-40B4-BE49-F238E27FC236}">
                  <a16:creationId xmlns:a16="http://schemas.microsoft.com/office/drawing/2014/main" id="{31B90F10-06CD-480E-8D35-6E0FFFB894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85" name="Freeform 56">
              <a:extLst>
                <a:ext uri="{FF2B5EF4-FFF2-40B4-BE49-F238E27FC236}">
                  <a16:creationId xmlns:a16="http://schemas.microsoft.com/office/drawing/2014/main" id="{7BC977DB-69B0-4D8D-B77C-E1127EC417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86" name="Freeform 57">
              <a:extLst>
                <a:ext uri="{FF2B5EF4-FFF2-40B4-BE49-F238E27FC236}">
                  <a16:creationId xmlns:a16="http://schemas.microsoft.com/office/drawing/2014/main" id="{24127454-3FCB-41D6-ACFB-81D7E05A79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87" name="Freeform 58">
              <a:extLst>
                <a:ext uri="{FF2B5EF4-FFF2-40B4-BE49-F238E27FC236}">
                  <a16:creationId xmlns:a16="http://schemas.microsoft.com/office/drawing/2014/main" id="{7AA80D42-B8A8-475B-ADBF-99719CE9FE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188" name="Rectangle 72">
            <a:extLst>
              <a:ext uri="{FF2B5EF4-FFF2-40B4-BE49-F238E27FC236}">
                <a16:creationId xmlns:a16="http://schemas.microsoft.com/office/drawing/2014/main" id="{D706AE2E-B17B-43A3-84F8-9C0FE9466C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0"/>
            <a:ext cx="12192003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CEFFB8CF-3E94-42D7-849C-841E7744B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bg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76" name="Rectangle 5">
              <a:extLst>
                <a:ext uri="{FF2B5EF4-FFF2-40B4-BE49-F238E27FC236}">
                  <a16:creationId xmlns:a16="http://schemas.microsoft.com/office/drawing/2014/main" id="{C274DE9A-4502-4454-911E-B7FE9ED6DE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77" name="Freeform 6">
              <a:extLst>
                <a:ext uri="{FF2B5EF4-FFF2-40B4-BE49-F238E27FC236}">
                  <a16:creationId xmlns:a16="http://schemas.microsoft.com/office/drawing/2014/main" id="{76AFCF59-7BED-416B-ACD9-EA099C9B29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78" name="Freeform 7">
              <a:extLst>
                <a:ext uri="{FF2B5EF4-FFF2-40B4-BE49-F238E27FC236}">
                  <a16:creationId xmlns:a16="http://schemas.microsoft.com/office/drawing/2014/main" id="{8EEECEBC-B149-42E5-8164-EE5456F062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79" name="Rectangle 8">
              <a:extLst>
                <a:ext uri="{FF2B5EF4-FFF2-40B4-BE49-F238E27FC236}">
                  <a16:creationId xmlns:a16="http://schemas.microsoft.com/office/drawing/2014/main" id="{03B49256-D2D8-436B-8F29-0C7E53366F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80" name="Freeform 9">
              <a:extLst>
                <a:ext uri="{FF2B5EF4-FFF2-40B4-BE49-F238E27FC236}">
                  <a16:creationId xmlns:a16="http://schemas.microsoft.com/office/drawing/2014/main" id="{4045E56F-B537-408E-B346-B9B15C39A5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81" name="Freeform 10">
              <a:extLst>
                <a:ext uri="{FF2B5EF4-FFF2-40B4-BE49-F238E27FC236}">
                  <a16:creationId xmlns:a16="http://schemas.microsoft.com/office/drawing/2014/main" id="{904BDB2F-0893-4AD7-A871-C808C9651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82" name="Freeform 11">
              <a:extLst>
                <a:ext uri="{FF2B5EF4-FFF2-40B4-BE49-F238E27FC236}">
                  <a16:creationId xmlns:a16="http://schemas.microsoft.com/office/drawing/2014/main" id="{512D8C6F-C154-4928-9891-DDCF50DA6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83" name="Freeform 12">
              <a:extLst>
                <a:ext uri="{FF2B5EF4-FFF2-40B4-BE49-F238E27FC236}">
                  <a16:creationId xmlns:a16="http://schemas.microsoft.com/office/drawing/2014/main" id="{7E2BBA63-D694-4AD5-976F-4F1CDB204A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84" name="Freeform 13">
              <a:extLst>
                <a:ext uri="{FF2B5EF4-FFF2-40B4-BE49-F238E27FC236}">
                  <a16:creationId xmlns:a16="http://schemas.microsoft.com/office/drawing/2014/main" id="{394F9847-4F95-42E8-AE7E-8DD8A0E27F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85" name="Freeform 14">
              <a:extLst>
                <a:ext uri="{FF2B5EF4-FFF2-40B4-BE49-F238E27FC236}">
                  <a16:creationId xmlns:a16="http://schemas.microsoft.com/office/drawing/2014/main" id="{48CE4CA3-085D-44AC-996B-9F347B7BC1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86" name="Freeform 15">
              <a:extLst>
                <a:ext uri="{FF2B5EF4-FFF2-40B4-BE49-F238E27FC236}">
                  <a16:creationId xmlns:a16="http://schemas.microsoft.com/office/drawing/2014/main" id="{0D7459AE-7E00-4707-B574-1D3636BB46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87" name="Freeform 16">
              <a:extLst>
                <a:ext uri="{FF2B5EF4-FFF2-40B4-BE49-F238E27FC236}">
                  <a16:creationId xmlns:a16="http://schemas.microsoft.com/office/drawing/2014/main" id="{EF95E020-0C4A-4BD5-84BE-6DF8B8BCAB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88" name="Freeform 17">
              <a:extLst>
                <a:ext uri="{FF2B5EF4-FFF2-40B4-BE49-F238E27FC236}">
                  <a16:creationId xmlns:a16="http://schemas.microsoft.com/office/drawing/2014/main" id="{18CC4862-B9BB-4E63-9630-AA5241E68A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89" name="Freeform 18">
              <a:extLst>
                <a:ext uri="{FF2B5EF4-FFF2-40B4-BE49-F238E27FC236}">
                  <a16:creationId xmlns:a16="http://schemas.microsoft.com/office/drawing/2014/main" id="{156A0508-DDAB-4BFB-824D-CA9D3D8333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90" name="Freeform 19">
              <a:extLst>
                <a:ext uri="{FF2B5EF4-FFF2-40B4-BE49-F238E27FC236}">
                  <a16:creationId xmlns:a16="http://schemas.microsoft.com/office/drawing/2014/main" id="{E3B0103B-60DE-4385-B84E-53694FB9A2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91" name="Freeform 20">
              <a:extLst>
                <a:ext uri="{FF2B5EF4-FFF2-40B4-BE49-F238E27FC236}">
                  <a16:creationId xmlns:a16="http://schemas.microsoft.com/office/drawing/2014/main" id="{C8C1C0D4-C36E-4251-A97F-436AFA3797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92" name="Freeform 21">
              <a:extLst>
                <a:ext uri="{FF2B5EF4-FFF2-40B4-BE49-F238E27FC236}">
                  <a16:creationId xmlns:a16="http://schemas.microsoft.com/office/drawing/2014/main" id="{550D7341-7849-4B72-A2D7-68B7161D43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93" name="Freeform 22">
              <a:extLst>
                <a:ext uri="{FF2B5EF4-FFF2-40B4-BE49-F238E27FC236}">
                  <a16:creationId xmlns:a16="http://schemas.microsoft.com/office/drawing/2014/main" id="{C9E742C7-3FF2-4931-B087-46AAA6C33E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94" name="Freeform 23">
              <a:extLst>
                <a:ext uri="{FF2B5EF4-FFF2-40B4-BE49-F238E27FC236}">
                  <a16:creationId xmlns:a16="http://schemas.microsoft.com/office/drawing/2014/main" id="{424AF1DB-9264-4B94-9F0D-EF37F12D47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95" name="Freeform 24">
              <a:extLst>
                <a:ext uri="{FF2B5EF4-FFF2-40B4-BE49-F238E27FC236}">
                  <a16:creationId xmlns:a16="http://schemas.microsoft.com/office/drawing/2014/main" id="{766E43D2-CF93-4468-9B12-FFB234513D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96" name="Freeform 25">
              <a:extLst>
                <a:ext uri="{FF2B5EF4-FFF2-40B4-BE49-F238E27FC236}">
                  <a16:creationId xmlns:a16="http://schemas.microsoft.com/office/drawing/2014/main" id="{AC24EC38-E0E5-4A4E-A64D-359DD4A559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97" name="Freeform 26">
              <a:extLst>
                <a:ext uri="{FF2B5EF4-FFF2-40B4-BE49-F238E27FC236}">
                  <a16:creationId xmlns:a16="http://schemas.microsoft.com/office/drawing/2014/main" id="{338D8FE1-6073-44CF-857C-9273A16075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98" name="Freeform 27">
              <a:extLst>
                <a:ext uri="{FF2B5EF4-FFF2-40B4-BE49-F238E27FC236}">
                  <a16:creationId xmlns:a16="http://schemas.microsoft.com/office/drawing/2014/main" id="{39BAF819-1ABF-4754-B2E6-8C023A3B94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99" name="Freeform 28">
              <a:extLst>
                <a:ext uri="{FF2B5EF4-FFF2-40B4-BE49-F238E27FC236}">
                  <a16:creationId xmlns:a16="http://schemas.microsoft.com/office/drawing/2014/main" id="{2B5FE77A-C8CA-4E0E-BA89-53BA982E6A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00" name="Freeform 29">
              <a:extLst>
                <a:ext uri="{FF2B5EF4-FFF2-40B4-BE49-F238E27FC236}">
                  <a16:creationId xmlns:a16="http://schemas.microsoft.com/office/drawing/2014/main" id="{264169FF-BB01-4F56-812A-738BE4AACB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01" name="Freeform 30">
              <a:extLst>
                <a:ext uri="{FF2B5EF4-FFF2-40B4-BE49-F238E27FC236}">
                  <a16:creationId xmlns:a16="http://schemas.microsoft.com/office/drawing/2014/main" id="{831BA8DD-49DA-443B-AD7A-1680CD2875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02" name="Freeform 31">
              <a:extLst>
                <a:ext uri="{FF2B5EF4-FFF2-40B4-BE49-F238E27FC236}">
                  <a16:creationId xmlns:a16="http://schemas.microsoft.com/office/drawing/2014/main" id="{15B5FD47-B408-4DD0-BA9C-76C3F6814F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03" name="Freeform 32">
              <a:extLst>
                <a:ext uri="{FF2B5EF4-FFF2-40B4-BE49-F238E27FC236}">
                  <a16:creationId xmlns:a16="http://schemas.microsoft.com/office/drawing/2014/main" id="{2432FB6B-FBB2-438F-A3BC-0392CA9448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04" name="Rectangle 33">
              <a:extLst>
                <a:ext uri="{FF2B5EF4-FFF2-40B4-BE49-F238E27FC236}">
                  <a16:creationId xmlns:a16="http://schemas.microsoft.com/office/drawing/2014/main" id="{A9E1CA69-4810-4E1D-A227-EA4EF0151F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05" name="Freeform 34">
              <a:extLst>
                <a:ext uri="{FF2B5EF4-FFF2-40B4-BE49-F238E27FC236}">
                  <a16:creationId xmlns:a16="http://schemas.microsoft.com/office/drawing/2014/main" id="{978653C5-EFDF-4617-9A6A-E810A9C22D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06" name="Freeform 35">
              <a:extLst>
                <a:ext uri="{FF2B5EF4-FFF2-40B4-BE49-F238E27FC236}">
                  <a16:creationId xmlns:a16="http://schemas.microsoft.com/office/drawing/2014/main" id="{F1B9F231-1E6A-4122-81B0-043E2A5F55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07" name="Freeform 36">
              <a:extLst>
                <a:ext uri="{FF2B5EF4-FFF2-40B4-BE49-F238E27FC236}">
                  <a16:creationId xmlns:a16="http://schemas.microsoft.com/office/drawing/2014/main" id="{DF2B6BD0-0057-43BC-8681-9FAC9FC535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08" name="Freeform 37">
              <a:extLst>
                <a:ext uri="{FF2B5EF4-FFF2-40B4-BE49-F238E27FC236}">
                  <a16:creationId xmlns:a16="http://schemas.microsoft.com/office/drawing/2014/main" id="{6D7D7117-2276-4EB9-882B-A44A2DB066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09" name="Freeform 38">
              <a:extLst>
                <a:ext uri="{FF2B5EF4-FFF2-40B4-BE49-F238E27FC236}">
                  <a16:creationId xmlns:a16="http://schemas.microsoft.com/office/drawing/2014/main" id="{98AD68EB-6444-4B28-8F06-C0B6111ACF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10" name="Freeform 39">
              <a:extLst>
                <a:ext uri="{FF2B5EF4-FFF2-40B4-BE49-F238E27FC236}">
                  <a16:creationId xmlns:a16="http://schemas.microsoft.com/office/drawing/2014/main" id="{438FA125-C459-48A2-913F-F5D04E160E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11" name="Freeform 40">
              <a:extLst>
                <a:ext uri="{FF2B5EF4-FFF2-40B4-BE49-F238E27FC236}">
                  <a16:creationId xmlns:a16="http://schemas.microsoft.com/office/drawing/2014/main" id="{18E796D1-6480-436F-947D-550CCE516E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12" name="Freeform 41">
              <a:extLst>
                <a:ext uri="{FF2B5EF4-FFF2-40B4-BE49-F238E27FC236}">
                  <a16:creationId xmlns:a16="http://schemas.microsoft.com/office/drawing/2014/main" id="{4549B300-4F89-4E35-B5E7-53E3C6A54B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13" name="Freeform 42">
              <a:extLst>
                <a:ext uri="{FF2B5EF4-FFF2-40B4-BE49-F238E27FC236}">
                  <a16:creationId xmlns:a16="http://schemas.microsoft.com/office/drawing/2014/main" id="{D8DA6C40-62DD-4FB3-8D06-5A599E3823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14" name="Freeform 43">
              <a:extLst>
                <a:ext uri="{FF2B5EF4-FFF2-40B4-BE49-F238E27FC236}">
                  <a16:creationId xmlns:a16="http://schemas.microsoft.com/office/drawing/2014/main" id="{28EE2B35-9D3D-4925-8DA9-9DF0E40BC4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15" name="Freeform 44">
              <a:extLst>
                <a:ext uri="{FF2B5EF4-FFF2-40B4-BE49-F238E27FC236}">
                  <a16:creationId xmlns:a16="http://schemas.microsoft.com/office/drawing/2014/main" id="{9DB82611-4043-4758-81EC-2239619803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16" name="Rectangle 45">
              <a:extLst>
                <a:ext uri="{FF2B5EF4-FFF2-40B4-BE49-F238E27FC236}">
                  <a16:creationId xmlns:a16="http://schemas.microsoft.com/office/drawing/2014/main" id="{A8210AB3-0776-4F74-9227-5E448D1AFA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17" name="Freeform 46">
              <a:extLst>
                <a:ext uri="{FF2B5EF4-FFF2-40B4-BE49-F238E27FC236}">
                  <a16:creationId xmlns:a16="http://schemas.microsoft.com/office/drawing/2014/main" id="{002C10AB-E300-481E-AFA5-410481B163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18" name="Freeform 47">
              <a:extLst>
                <a:ext uri="{FF2B5EF4-FFF2-40B4-BE49-F238E27FC236}">
                  <a16:creationId xmlns:a16="http://schemas.microsoft.com/office/drawing/2014/main" id="{11F47C5E-0453-4EF5-B969-A8263DC6AF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19" name="Freeform 48">
              <a:extLst>
                <a:ext uri="{FF2B5EF4-FFF2-40B4-BE49-F238E27FC236}">
                  <a16:creationId xmlns:a16="http://schemas.microsoft.com/office/drawing/2014/main" id="{D0CFDC87-55E8-40E1-BD98-4E1EA2C095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20" name="Freeform 49">
              <a:extLst>
                <a:ext uri="{FF2B5EF4-FFF2-40B4-BE49-F238E27FC236}">
                  <a16:creationId xmlns:a16="http://schemas.microsoft.com/office/drawing/2014/main" id="{C1151505-8A7F-41D8-AE03-AD172E38C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21" name="Freeform 50">
              <a:extLst>
                <a:ext uri="{FF2B5EF4-FFF2-40B4-BE49-F238E27FC236}">
                  <a16:creationId xmlns:a16="http://schemas.microsoft.com/office/drawing/2014/main" id="{918DAD20-1F9F-41A7-B9D0-EE92F9B32D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22" name="Freeform 51">
              <a:extLst>
                <a:ext uri="{FF2B5EF4-FFF2-40B4-BE49-F238E27FC236}">
                  <a16:creationId xmlns:a16="http://schemas.microsoft.com/office/drawing/2014/main" id="{D303B51B-ADCC-43C9-AE4F-0168CFA637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23" name="Freeform 52">
              <a:extLst>
                <a:ext uri="{FF2B5EF4-FFF2-40B4-BE49-F238E27FC236}">
                  <a16:creationId xmlns:a16="http://schemas.microsoft.com/office/drawing/2014/main" id="{5621B409-0B0A-4827-81F9-684C335EE1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24" name="Freeform 53">
              <a:extLst>
                <a:ext uri="{FF2B5EF4-FFF2-40B4-BE49-F238E27FC236}">
                  <a16:creationId xmlns:a16="http://schemas.microsoft.com/office/drawing/2014/main" id="{FCA6910E-A4EC-464B-B285-5F1E40AEFF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25" name="Freeform 54">
              <a:extLst>
                <a:ext uri="{FF2B5EF4-FFF2-40B4-BE49-F238E27FC236}">
                  <a16:creationId xmlns:a16="http://schemas.microsoft.com/office/drawing/2014/main" id="{7D0C75DF-4953-4E72-B34A-2F8BD05235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26" name="Freeform 55">
              <a:extLst>
                <a:ext uri="{FF2B5EF4-FFF2-40B4-BE49-F238E27FC236}">
                  <a16:creationId xmlns:a16="http://schemas.microsoft.com/office/drawing/2014/main" id="{998A65EA-C434-41FF-B792-2BDC115019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27" name="Freeform 56">
              <a:extLst>
                <a:ext uri="{FF2B5EF4-FFF2-40B4-BE49-F238E27FC236}">
                  <a16:creationId xmlns:a16="http://schemas.microsoft.com/office/drawing/2014/main" id="{3A6D2AE4-7ABD-4946-BE69-5FD3C1A1D6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28" name="Freeform 57">
              <a:extLst>
                <a:ext uri="{FF2B5EF4-FFF2-40B4-BE49-F238E27FC236}">
                  <a16:creationId xmlns:a16="http://schemas.microsoft.com/office/drawing/2014/main" id="{833A81DC-8A3A-4141-A713-A2FE1C572B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29" name="Freeform 58">
              <a:extLst>
                <a:ext uri="{FF2B5EF4-FFF2-40B4-BE49-F238E27FC236}">
                  <a16:creationId xmlns:a16="http://schemas.microsoft.com/office/drawing/2014/main" id="{47BB7FFD-57DB-41BD-8D42-9FB58174B1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</p:grpSp>
      <p:pic>
        <p:nvPicPr>
          <p:cNvPr id="131" name="Picture 2">
            <a:extLst>
              <a:ext uri="{FF2B5EF4-FFF2-40B4-BE49-F238E27FC236}">
                <a16:creationId xmlns:a16="http://schemas.microsoft.com/office/drawing/2014/main" id="{3631D3C9-4C1D-4B3A-A737-E6E7800424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" y="-3747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47934C5C-C9E8-DA04-37E0-14696D140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7397" y="1113282"/>
            <a:ext cx="3489569" cy="239668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100">
                <a:solidFill>
                  <a:srgbClr val="FFFFFF"/>
                </a:solidFill>
              </a:rPr>
              <a:t>Lista słów kluczowych</a:t>
            </a:r>
          </a:p>
        </p:txBody>
      </p:sp>
      <p:sp useBgFill="1">
        <p:nvSpPr>
          <p:cNvPr id="133" name="Round Diagonal Corner Rectangle 6">
            <a:extLst>
              <a:ext uri="{FF2B5EF4-FFF2-40B4-BE49-F238E27FC236}">
                <a16:creationId xmlns:a16="http://schemas.microsoft.com/office/drawing/2014/main" id="{5B986EF0-8540-483D-9DDE-1F168FAAC7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8949" y="808057"/>
            <a:ext cx="6752461" cy="5234394"/>
          </a:xfrm>
          <a:prstGeom prst="round2DiagRect">
            <a:avLst>
              <a:gd name="adj1" fmla="val 741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81FBE396-7467-043B-4C18-33AC0439FF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2527" y="1136606"/>
            <a:ext cx="5925303" cy="4577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077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0D73D0F-D6B1-2B67-20B8-91892E949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Jakie są korzyści?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C182385-AB3E-9025-52C5-88DBCA5B92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/>
              <a:t>Prędkość opracowania wyników bez porównania z MAXQDA</a:t>
            </a:r>
          </a:p>
          <a:p>
            <a:r>
              <a:rPr lang="pl-PL"/>
              <a:t>Automatyczne klastrowanie dało efekty zbliżone do ręcznego łączenia słów kluczowych w „koszyki”.</a:t>
            </a:r>
          </a:p>
          <a:p>
            <a:r>
              <a:rPr lang="pl-PL"/>
              <a:t>Automatyczny klasyfikator pozwala rozróżnić firmy o różnych rodzajach działalności RND, np. koszty i korzyści, badania kliniczne, prawo i ryzyko.</a:t>
            </a:r>
          </a:p>
          <a:p>
            <a:r>
              <a:rPr lang="pl-PL"/>
              <a:t>Analiza topikowa (LDA) wskazuje na kontekst, w którym słowa kluczowe wstępują – pozwala wyróżnić trafne wzmianki.</a:t>
            </a:r>
          </a:p>
        </p:txBody>
      </p:sp>
    </p:spTree>
    <p:extLst>
      <p:ext uri="{BB962C8B-B14F-4D97-AF65-F5344CB8AC3E}">
        <p14:creationId xmlns:p14="http://schemas.microsoft.com/office/powerpoint/2010/main" val="2082666610"/>
      </p:ext>
    </p:extLst>
  </p:cSld>
  <p:clrMapOvr>
    <a:masterClrMapping/>
  </p:clrMapOvr>
  <p:transition spd="slow">
    <p:push dir="u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585F11-3BF3-D0F4-4618-062E3385B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302832"/>
            <a:ext cx="9905998" cy="1478570"/>
          </a:xfrm>
        </p:spPr>
        <p:txBody>
          <a:bodyPr/>
          <a:lstStyle/>
          <a:p>
            <a:r>
              <a:rPr lang="pl-PL"/>
              <a:t>W jakim kontekście słowa występują?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CDB93CD8-52ED-06D1-97BE-64CADC029F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3576" y="1672570"/>
            <a:ext cx="8484847" cy="4732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495143"/>
      </p:ext>
    </p:extLst>
  </p:cSld>
  <p:clrMapOvr>
    <a:masterClrMapping/>
  </p:clrMapOvr>
  <p:transition spd="slow">
    <p:push dir="u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4FEFE75-7935-C219-0514-538DB84D1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Klasyfikacja wzmianek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39201C64-AC7F-B8DA-99B8-51AF66D666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7267073"/>
              </p:ext>
            </p:extLst>
          </p:nvPr>
        </p:nvGraphicFramePr>
        <p:xfrm>
          <a:off x="1141413" y="1926770"/>
          <a:ext cx="9906000" cy="377362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38250">
                  <a:extLst>
                    <a:ext uri="{9D8B030D-6E8A-4147-A177-3AD203B41FA5}">
                      <a16:colId xmlns:a16="http://schemas.microsoft.com/office/drawing/2014/main" val="2406704526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1961188059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2141641418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1524499084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1087941349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1209195212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2640331191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721940292"/>
                    </a:ext>
                  </a:extLst>
                </a:gridCol>
              </a:tblGrid>
              <a:tr h="5390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l-PL" sz="18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0">
                          <a:effectLst/>
                        </a:rPr>
                        <a:t>Topic_1</a:t>
                      </a:r>
                      <a:endParaRPr lang="pl-PL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0">
                          <a:effectLst/>
                        </a:rPr>
                        <a:t>Topic_2</a:t>
                      </a:r>
                      <a:endParaRPr lang="pl-PL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0">
                          <a:effectLst/>
                        </a:rPr>
                        <a:t>Topic_4</a:t>
                      </a:r>
                      <a:endParaRPr lang="pl-PL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0">
                          <a:effectLst/>
                        </a:rPr>
                        <a:t>Topic_3</a:t>
                      </a:r>
                      <a:endParaRPr lang="pl-PL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0">
                          <a:effectLst/>
                        </a:rPr>
                        <a:t>Topic_5</a:t>
                      </a:r>
                      <a:endParaRPr lang="pl-PL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0">
                          <a:effectLst/>
                        </a:rPr>
                        <a:t>Topic_6</a:t>
                      </a:r>
                      <a:endParaRPr lang="pl-PL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0">
                          <a:effectLst/>
                        </a:rPr>
                        <a:t>Topic_0</a:t>
                      </a:r>
                      <a:endParaRPr lang="pl-PL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123892858"/>
                  </a:ext>
                </a:extLst>
              </a:tr>
              <a:tr h="5390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0">
                          <a:effectLst/>
                        </a:rPr>
                        <a:t>0</a:t>
                      </a:r>
                      <a:endParaRPr lang="pl-PL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0">
                          <a:effectLst/>
                        </a:rPr>
                        <a:t>0.022512</a:t>
                      </a:r>
                      <a:endParaRPr lang="pl-PL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0">
                          <a:effectLst/>
                        </a:rPr>
                        <a:t>0.026441</a:t>
                      </a:r>
                      <a:endParaRPr lang="pl-PL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0">
                          <a:effectLst/>
                        </a:rPr>
                        <a:t>0.034212</a:t>
                      </a:r>
                      <a:endParaRPr lang="pl-PL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1" kern="0">
                          <a:effectLst/>
                        </a:rPr>
                        <a:t>0.810708</a:t>
                      </a:r>
                      <a:endParaRPr lang="pl-PL" sz="18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0">
                          <a:effectLst/>
                        </a:rPr>
                        <a:t>0.027028</a:t>
                      </a:r>
                      <a:endParaRPr lang="pl-PL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0">
                          <a:effectLst/>
                        </a:rPr>
                        <a:t>0.022087</a:t>
                      </a:r>
                      <a:endParaRPr lang="pl-PL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0">
                          <a:effectLst/>
                        </a:rPr>
                        <a:t>0.038370</a:t>
                      </a:r>
                      <a:endParaRPr lang="pl-PL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2895698"/>
                  </a:ext>
                </a:extLst>
              </a:tr>
              <a:tr h="5390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0">
                          <a:effectLst/>
                        </a:rPr>
                        <a:t>1</a:t>
                      </a:r>
                      <a:endParaRPr lang="pl-PL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0">
                          <a:effectLst/>
                        </a:rPr>
                        <a:t>0.029311</a:t>
                      </a:r>
                      <a:endParaRPr lang="pl-PL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0">
                          <a:effectLst/>
                        </a:rPr>
                        <a:t>0.016438</a:t>
                      </a:r>
                      <a:endParaRPr lang="pl-PL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0">
                          <a:effectLst/>
                        </a:rPr>
                        <a:t>0.050989</a:t>
                      </a:r>
                      <a:endParaRPr lang="pl-PL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0">
                          <a:effectLst/>
                        </a:rPr>
                        <a:t>0.073542</a:t>
                      </a:r>
                      <a:endParaRPr lang="pl-PL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0">
                          <a:effectLst/>
                        </a:rPr>
                        <a:t>0.018526</a:t>
                      </a:r>
                      <a:endParaRPr lang="pl-PL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0">
                          <a:effectLst/>
                        </a:rPr>
                        <a:t>0.019228</a:t>
                      </a:r>
                      <a:endParaRPr lang="pl-PL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1" kern="0">
                          <a:effectLst/>
                        </a:rPr>
                        <a:t>0.772914</a:t>
                      </a:r>
                      <a:endParaRPr lang="pl-PL" sz="18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302179449"/>
                  </a:ext>
                </a:extLst>
              </a:tr>
              <a:tr h="5390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0">
                          <a:effectLst/>
                        </a:rPr>
                        <a:t>2</a:t>
                      </a:r>
                      <a:endParaRPr lang="pl-PL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1" kern="0">
                          <a:effectLst/>
                        </a:rPr>
                        <a:t>0.763773</a:t>
                      </a:r>
                      <a:endParaRPr lang="pl-PL" sz="18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0">
                          <a:effectLst/>
                        </a:rPr>
                        <a:t>0.033167</a:t>
                      </a:r>
                      <a:endParaRPr lang="pl-PL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0">
                          <a:effectLst/>
                        </a:rPr>
                        <a:t>0.032230</a:t>
                      </a:r>
                      <a:endParaRPr lang="pl-PL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0">
                          <a:effectLst/>
                        </a:rPr>
                        <a:t>0.035986</a:t>
                      </a:r>
                      <a:endParaRPr lang="pl-PL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0">
                          <a:effectLst/>
                        </a:rPr>
                        <a:t>0.063669</a:t>
                      </a:r>
                      <a:endParaRPr lang="pl-PL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0">
                          <a:effectLst/>
                        </a:rPr>
                        <a:t>0.024800</a:t>
                      </a:r>
                      <a:endParaRPr lang="pl-PL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0">
                          <a:effectLst/>
                        </a:rPr>
                        <a:t>0.025566</a:t>
                      </a:r>
                      <a:endParaRPr lang="pl-PL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091290756"/>
                  </a:ext>
                </a:extLst>
              </a:tr>
              <a:tr h="5390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0">
                          <a:effectLst/>
                        </a:rPr>
                        <a:t>3</a:t>
                      </a:r>
                      <a:endParaRPr lang="pl-PL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0">
                          <a:effectLst/>
                        </a:rPr>
                        <a:t>0.031428</a:t>
                      </a:r>
                      <a:endParaRPr lang="pl-PL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1" kern="0">
                          <a:effectLst/>
                        </a:rPr>
                        <a:t>0.404214</a:t>
                      </a:r>
                      <a:endParaRPr lang="pl-PL" sz="18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0">
                          <a:effectLst/>
                        </a:rPr>
                        <a:t>0.031952</a:t>
                      </a:r>
                      <a:endParaRPr lang="pl-PL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0">
                          <a:effectLst/>
                        </a:rPr>
                        <a:t>0.038741</a:t>
                      </a:r>
                      <a:endParaRPr lang="pl-PL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0">
                          <a:effectLst/>
                        </a:rPr>
                        <a:t>0.048360</a:t>
                      </a:r>
                      <a:endParaRPr lang="pl-PL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1" kern="0">
                          <a:effectLst/>
                        </a:rPr>
                        <a:t>0.402456</a:t>
                      </a:r>
                      <a:endParaRPr lang="pl-PL" sz="18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0">
                          <a:effectLst/>
                        </a:rPr>
                        <a:t>0.025759</a:t>
                      </a:r>
                      <a:endParaRPr lang="pl-PL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716327469"/>
                  </a:ext>
                </a:extLst>
              </a:tr>
              <a:tr h="5390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0">
                          <a:effectLst/>
                        </a:rPr>
                        <a:t>4</a:t>
                      </a:r>
                      <a:endParaRPr lang="pl-PL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0">
                          <a:effectLst/>
                        </a:rPr>
                        <a:t>0.035387</a:t>
                      </a:r>
                      <a:endParaRPr lang="pl-PL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0">
                          <a:effectLst/>
                        </a:rPr>
                        <a:t>0.038826</a:t>
                      </a:r>
                      <a:endParaRPr lang="pl-PL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0">
                          <a:effectLst/>
                        </a:rPr>
                        <a:t>0.023138</a:t>
                      </a:r>
                      <a:endParaRPr lang="pl-PL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0">
                          <a:effectLst/>
                        </a:rPr>
                        <a:t>0.021012</a:t>
                      </a:r>
                      <a:endParaRPr lang="pl-PL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1" kern="0">
                          <a:effectLst/>
                        </a:rPr>
                        <a:t>0.821903</a:t>
                      </a:r>
                      <a:endParaRPr lang="pl-PL" sz="18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0">
                          <a:effectLst/>
                        </a:rPr>
                        <a:t>0.021874</a:t>
                      </a:r>
                      <a:endParaRPr lang="pl-PL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0">
                          <a:effectLst/>
                        </a:rPr>
                        <a:t>0.016714</a:t>
                      </a:r>
                      <a:endParaRPr lang="pl-PL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847340160"/>
                  </a:ext>
                </a:extLst>
              </a:tr>
              <a:tr h="5390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0">
                          <a:effectLst/>
                        </a:rPr>
                        <a:t>5</a:t>
                      </a:r>
                      <a:endParaRPr lang="pl-PL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0">
                          <a:effectLst/>
                        </a:rPr>
                        <a:t>0.031281</a:t>
                      </a:r>
                      <a:endParaRPr lang="pl-PL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0">
                          <a:effectLst/>
                        </a:rPr>
                        <a:t>0.023618</a:t>
                      </a:r>
                      <a:endParaRPr lang="pl-PL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1" kern="0">
                          <a:effectLst/>
                        </a:rPr>
                        <a:t>0.779876</a:t>
                      </a:r>
                      <a:endParaRPr lang="pl-PL" sz="18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0">
                          <a:effectLst/>
                        </a:rPr>
                        <a:t>0.055427</a:t>
                      </a:r>
                      <a:endParaRPr lang="pl-PL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0">
                          <a:effectLst/>
                        </a:rPr>
                        <a:t>0.028699</a:t>
                      </a:r>
                      <a:endParaRPr lang="pl-PL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0">
                          <a:effectLst/>
                        </a:rPr>
                        <a:t>0.024284</a:t>
                      </a:r>
                      <a:endParaRPr lang="pl-PL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0">
                          <a:effectLst/>
                        </a:rPr>
                        <a:t>0.037465</a:t>
                      </a:r>
                      <a:endParaRPr lang="pl-PL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6697236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8146498"/>
      </p:ext>
    </p:extLst>
  </p:cSld>
  <p:clrMapOvr>
    <a:masterClrMapping/>
  </p:clrMapOvr>
  <p:transition spd="slow">
    <p:push dir="u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3E2025C-2913-2BE4-676C-1C2B84269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Co dalej?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F5FFF19-9EF6-1EA6-C15C-0F67BEC7E3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/>
              <a:t>Weryfikacja procesu na podstawie ręcznego przeglądu wyników i korekta algorytmu – podejście active learning.</a:t>
            </a:r>
          </a:p>
          <a:p>
            <a:r>
              <a:rPr lang="pl-PL"/>
              <a:t>Po zatwierdzeniu, użycie algorytmu bez ponownego uczenia na zbiorze danych dowolnych rozmiarów. </a:t>
            </a:r>
          </a:p>
          <a:p>
            <a:r>
              <a:rPr lang="pl-PL"/>
              <a:t>Uzyskane wyniki, czyli klasyfikacja przedsiębiorstw, pozwalają na stosowanie metod ilościowych do badania determinant i efektów klasyfikacji.</a:t>
            </a:r>
          </a:p>
        </p:txBody>
      </p:sp>
    </p:spTree>
    <p:extLst>
      <p:ext uri="{BB962C8B-B14F-4D97-AF65-F5344CB8AC3E}">
        <p14:creationId xmlns:p14="http://schemas.microsoft.com/office/powerpoint/2010/main" val="2278479674"/>
      </p:ext>
    </p:extLst>
  </p:cSld>
  <p:clrMapOvr>
    <a:masterClrMapping/>
  </p:clrMapOvr>
  <p:transition spd="slow">
    <p:push dir="u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>
            <a:extLst>
              <a:ext uri="{FF2B5EF4-FFF2-40B4-BE49-F238E27FC236}">
                <a16:creationId xmlns:a16="http://schemas.microsoft.com/office/drawing/2014/main" id="{678E285C-BE9E-45B7-A3EE-B9792DAE99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AB86F577-8905-4B21-8AF3-C1BB343377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3" name="Rectangle 5">
              <a:extLst>
                <a:ext uri="{FF2B5EF4-FFF2-40B4-BE49-F238E27FC236}">
                  <a16:creationId xmlns:a16="http://schemas.microsoft.com/office/drawing/2014/main" id="{D2F1CFF3-A579-4D24-B5F9-1C71BA6FE5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57601B50-7EB1-43FA-8360-4297BCD763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60BD8B7A-CD01-4638-A2C9-299AC68B9B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6" name="Rectangle 8">
              <a:extLst>
                <a:ext uri="{FF2B5EF4-FFF2-40B4-BE49-F238E27FC236}">
                  <a16:creationId xmlns:a16="http://schemas.microsoft.com/office/drawing/2014/main" id="{095B58F9-6C29-48BE-9DA6-3855080521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0C84674F-2E8A-4B70-B801-00722CDD58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34F320BB-D6A9-45FE-8556-498B763B1E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5493D54A-532A-46ED-AF63-A0A54818EF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0" name="Freeform 12">
              <a:extLst>
                <a:ext uri="{FF2B5EF4-FFF2-40B4-BE49-F238E27FC236}">
                  <a16:creationId xmlns:a16="http://schemas.microsoft.com/office/drawing/2014/main" id="{EAF2EDFA-9C0B-44E2-B4BB-312B58BCA8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" name="Freeform 13">
              <a:extLst>
                <a:ext uri="{FF2B5EF4-FFF2-40B4-BE49-F238E27FC236}">
                  <a16:creationId xmlns:a16="http://schemas.microsoft.com/office/drawing/2014/main" id="{A3641113-CE35-42A4-B605-41BC06BF4F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" name="Freeform 14">
              <a:extLst>
                <a:ext uri="{FF2B5EF4-FFF2-40B4-BE49-F238E27FC236}">
                  <a16:creationId xmlns:a16="http://schemas.microsoft.com/office/drawing/2014/main" id="{DA2E5B2C-BAC4-4440-9B7E-F38783197A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" name="Freeform 15">
              <a:extLst>
                <a:ext uri="{FF2B5EF4-FFF2-40B4-BE49-F238E27FC236}">
                  <a16:creationId xmlns:a16="http://schemas.microsoft.com/office/drawing/2014/main" id="{D8A506DF-2E53-42C9-94BE-B98E32E057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4" name="Freeform 16">
              <a:extLst>
                <a:ext uri="{FF2B5EF4-FFF2-40B4-BE49-F238E27FC236}">
                  <a16:creationId xmlns:a16="http://schemas.microsoft.com/office/drawing/2014/main" id="{12934FF8-5F70-40BF-BBB6-5EB941FB9B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" name="Freeform 17">
              <a:extLst>
                <a:ext uri="{FF2B5EF4-FFF2-40B4-BE49-F238E27FC236}">
                  <a16:creationId xmlns:a16="http://schemas.microsoft.com/office/drawing/2014/main" id="{8EB3FB08-D01D-4E24-BE40-C16269DF62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6" name="Freeform 18">
              <a:extLst>
                <a:ext uri="{FF2B5EF4-FFF2-40B4-BE49-F238E27FC236}">
                  <a16:creationId xmlns:a16="http://schemas.microsoft.com/office/drawing/2014/main" id="{D24E50D7-2753-4169-AD51-C106DA1B7A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7" name="Freeform 19">
              <a:extLst>
                <a:ext uri="{FF2B5EF4-FFF2-40B4-BE49-F238E27FC236}">
                  <a16:creationId xmlns:a16="http://schemas.microsoft.com/office/drawing/2014/main" id="{DF94B7E0-D9B6-4096-94D0-18D3AC0EF6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8" name="Freeform 20">
              <a:extLst>
                <a:ext uri="{FF2B5EF4-FFF2-40B4-BE49-F238E27FC236}">
                  <a16:creationId xmlns:a16="http://schemas.microsoft.com/office/drawing/2014/main" id="{EBC05ADE-BBA2-4387-B005-3196E2E198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9" name="Freeform 21">
              <a:extLst>
                <a:ext uri="{FF2B5EF4-FFF2-40B4-BE49-F238E27FC236}">
                  <a16:creationId xmlns:a16="http://schemas.microsoft.com/office/drawing/2014/main" id="{BBED1CEE-14D2-442F-AB08-401ABE3EFB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30" name="Freeform 22">
              <a:extLst>
                <a:ext uri="{FF2B5EF4-FFF2-40B4-BE49-F238E27FC236}">
                  <a16:creationId xmlns:a16="http://schemas.microsoft.com/office/drawing/2014/main" id="{4F6574C0-78E8-49EA-84BC-EE9D55707F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31" name="Freeform 23">
              <a:extLst>
                <a:ext uri="{FF2B5EF4-FFF2-40B4-BE49-F238E27FC236}">
                  <a16:creationId xmlns:a16="http://schemas.microsoft.com/office/drawing/2014/main" id="{65BCDB0B-615E-4CA1-AFD5-6B121CB7CE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32" name="Freeform 24">
              <a:extLst>
                <a:ext uri="{FF2B5EF4-FFF2-40B4-BE49-F238E27FC236}">
                  <a16:creationId xmlns:a16="http://schemas.microsoft.com/office/drawing/2014/main" id="{40627863-B7FC-44D1-9E53-E728FFF675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33" name="Freeform 25">
              <a:extLst>
                <a:ext uri="{FF2B5EF4-FFF2-40B4-BE49-F238E27FC236}">
                  <a16:creationId xmlns:a16="http://schemas.microsoft.com/office/drawing/2014/main" id="{52FD6F8C-3AF1-487E-91F4-6E55146F1F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34" name="Freeform 26">
              <a:extLst>
                <a:ext uri="{FF2B5EF4-FFF2-40B4-BE49-F238E27FC236}">
                  <a16:creationId xmlns:a16="http://schemas.microsoft.com/office/drawing/2014/main" id="{50323CF3-93CB-4E03-95C0-B180BB87A8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35" name="Freeform 27">
              <a:extLst>
                <a:ext uri="{FF2B5EF4-FFF2-40B4-BE49-F238E27FC236}">
                  <a16:creationId xmlns:a16="http://schemas.microsoft.com/office/drawing/2014/main" id="{EB47D82F-CF1B-47E6-9FA2-F3A9C5F945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36" name="Freeform 28">
              <a:extLst>
                <a:ext uri="{FF2B5EF4-FFF2-40B4-BE49-F238E27FC236}">
                  <a16:creationId xmlns:a16="http://schemas.microsoft.com/office/drawing/2014/main" id="{0606708F-F2D4-4678-8ED2-39041BC64D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37" name="Freeform 29">
              <a:extLst>
                <a:ext uri="{FF2B5EF4-FFF2-40B4-BE49-F238E27FC236}">
                  <a16:creationId xmlns:a16="http://schemas.microsoft.com/office/drawing/2014/main" id="{D7EB95B4-15E4-433D-B36F-21FF341AD9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38" name="Freeform 30">
              <a:extLst>
                <a:ext uri="{FF2B5EF4-FFF2-40B4-BE49-F238E27FC236}">
                  <a16:creationId xmlns:a16="http://schemas.microsoft.com/office/drawing/2014/main" id="{500A541B-4C75-497C-A489-097ED29964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39" name="Freeform 31">
              <a:extLst>
                <a:ext uri="{FF2B5EF4-FFF2-40B4-BE49-F238E27FC236}">
                  <a16:creationId xmlns:a16="http://schemas.microsoft.com/office/drawing/2014/main" id="{5789326F-12A4-48B8-B0ED-A6A2AE0C27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40" name="Freeform 32">
              <a:extLst>
                <a:ext uri="{FF2B5EF4-FFF2-40B4-BE49-F238E27FC236}">
                  <a16:creationId xmlns:a16="http://schemas.microsoft.com/office/drawing/2014/main" id="{25FA672E-2B65-477F-AA75-6261CE652F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41" name="Rectangle 33">
              <a:extLst>
                <a:ext uri="{FF2B5EF4-FFF2-40B4-BE49-F238E27FC236}">
                  <a16:creationId xmlns:a16="http://schemas.microsoft.com/office/drawing/2014/main" id="{BB09AF8D-E68B-499C-B9F5-2F365813D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42" name="Freeform 34">
              <a:extLst>
                <a:ext uri="{FF2B5EF4-FFF2-40B4-BE49-F238E27FC236}">
                  <a16:creationId xmlns:a16="http://schemas.microsoft.com/office/drawing/2014/main" id="{7991AEAD-B5F3-47BA-9F1B-86C16A84AD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43" name="Freeform 35">
              <a:extLst>
                <a:ext uri="{FF2B5EF4-FFF2-40B4-BE49-F238E27FC236}">
                  <a16:creationId xmlns:a16="http://schemas.microsoft.com/office/drawing/2014/main" id="{19A85F58-4C3A-4388-B55C-2329EEAECF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44" name="Freeform 36">
              <a:extLst>
                <a:ext uri="{FF2B5EF4-FFF2-40B4-BE49-F238E27FC236}">
                  <a16:creationId xmlns:a16="http://schemas.microsoft.com/office/drawing/2014/main" id="{05652F38-94D9-41B7-A699-7E8F0C78D8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45" name="Freeform 37">
              <a:extLst>
                <a:ext uri="{FF2B5EF4-FFF2-40B4-BE49-F238E27FC236}">
                  <a16:creationId xmlns:a16="http://schemas.microsoft.com/office/drawing/2014/main" id="{3C043852-C250-4518-BB89-C91A34917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46" name="Freeform 38">
              <a:extLst>
                <a:ext uri="{FF2B5EF4-FFF2-40B4-BE49-F238E27FC236}">
                  <a16:creationId xmlns:a16="http://schemas.microsoft.com/office/drawing/2014/main" id="{0CAB9A07-ECF2-416C-8528-F75DACB138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47" name="Freeform 39">
              <a:extLst>
                <a:ext uri="{FF2B5EF4-FFF2-40B4-BE49-F238E27FC236}">
                  <a16:creationId xmlns:a16="http://schemas.microsoft.com/office/drawing/2014/main" id="{904A314C-A829-4AA6-92E2-529BCCF95C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48" name="Freeform 40">
              <a:extLst>
                <a:ext uri="{FF2B5EF4-FFF2-40B4-BE49-F238E27FC236}">
                  <a16:creationId xmlns:a16="http://schemas.microsoft.com/office/drawing/2014/main" id="{244EE6BA-4569-43ED-9E2E-1FB66201B7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49" name="Freeform 41">
              <a:extLst>
                <a:ext uri="{FF2B5EF4-FFF2-40B4-BE49-F238E27FC236}">
                  <a16:creationId xmlns:a16="http://schemas.microsoft.com/office/drawing/2014/main" id="{BEB8252E-FB2A-4BB5-BEC6-CA10FF6F7C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50" name="Freeform 42">
              <a:extLst>
                <a:ext uri="{FF2B5EF4-FFF2-40B4-BE49-F238E27FC236}">
                  <a16:creationId xmlns:a16="http://schemas.microsoft.com/office/drawing/2014/main" id="{91414711-C3A4-4E96-854A-DDDEB2F2E3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51" name="Freeform 43">
              <a:extLst>
                <a:ext uri="{FF2B5EF4-FFF2-40B4-BE49-F238E27FC236}">
                  <a16:creationId xmlns:a16="http://schemas.microsoft.com/office/drawing/2014/main" id="{86815BA8-3055-4B42-98C3-4202FD92E0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52" name="Freeform 44">
              <a:extLst>
                <a:ext uri="{FF2B5EF4-FFF2-40B4-BE49-F238E27FC236}">
                  <a16:creationId xmlns:a16="http://schemas.microsoft.com/office/drawing/2014/main" id="{44457813-E991-44AE-9A83-B7488D1F36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53" name="Rectangle 45">
              <a:extLst>
                <a:ext uri="{FF2B5EF4-FFF2-40B4-BE49-F238E27FC236}">
                  <a16:creationId xmlns:a16="http://schemas.microsoft.com/office/drawing/2014/main" id="{8CE1CF47-A73F-4560-8835-AE1DC51E5C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54" name="Freeform 46">
              <a:extLst>
                <a:ext uri="{FF2B5EF4-FFF2-40B4-BE49-F238E27FC236}">
                  <a16:creationId xmlns:a16="http://schemas.microsoft.com/office/drawing/2014/main" id="{C2A935E4-AACC-4CB9-995E-D286178873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55" name="Freeform 47">
              <a:extLst>
                <a:ext uri="{FF2B5EF4-FFF2-40B4-BE49-F238E27FC236}">
                  <a16:creationId xmlns:a16="http://schemas.microsoft.com/office/drawing/2014/main" id="{93B5B778-8ACB-4004-932D-BD95997BAE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56" name="Freeform 48">
              <a:extLst>
                <a:ext uri="{FF2B5EF4-FFF2-40B4-BE49-F238E27FC236}">
                  <a16:creationId xmlns:a16="http://schemas.microsoft.com/office/drawing/2014/main" id="{1434AF34-0919-40AD-84B1-446D4FF2D6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57" name="Freeform 49">
              <a:extLst>
                <a:ext uri="{FF2B5EF4-FFF2-40B4-BE49-F238E27FC236}">
                  <a16:creationId xmlns:a16="http://schemas.microsoft.com/office/drawing/2014/main" id="{29546CF3-6DDD-4073-AB7F-C6E722257A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58" name="Freeform 50">
              <a:extLst>
                <a:ext uri="{FF2B5EF4-FFF2-40B4-BE49-F238E27FC236}">
                  <a16:creationId xmlns:a16="http://schemas.microsoft.com/office/drawing/2014/main" id="{289D46AB-128A-477F-B6C9-F40F115D6C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59" name="Freeform 51">
              <a:extLst>
                <a:ext uri="{FF2B5EF4-FFF2-40B4-BE49-F238E27FC236}">
                  <a16:creationId xmlns:a16="http://schemas.microsoft.com/office/drawing/2014/main" id="{A7DA7E67-3368-44AD-AACD-EB64AE3487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0" name="Freeform 52">
              <a:extLst>
                <a:ext uri="{FF2B5EF4-FFF2-40B4-BE49-F238E27FC236}">
                  <a16:creationId xmlns:a16="http://schemas.microsoft.com/office/drawing/2014/main" id="{78BB1152-AB85-4AD8-BBA1-07CEA1F508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1" name="Freeform 53">
              <a:extLst>
                <a:ext uri="{FF2B5EF4-FFF2-40B4-BE49-F238E27FC236}">
                  <a16:creationId xmlns:a16="http://schemas.microsoft.com/office/drawing/2014/main" id="{A982E7F2-DD68-4093-B9C5-3E42B475AB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2" name="Freeform 54">
              <a:extLst>
                <a:ext uri="{FF2B5EF4-FFF2-40B4-BE49-F238E27FC236}">
                  <a16:creationId xmlns:a16="http://schemas.microsoft.com/office/drawing/2014/main" id="{A682E224-4CD6-420B-897A-B23D50B82E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3" name="Freeform 55">
              <a:extLst>
                <a:ext uri="{FF2B5EF4-FFF2-40B4-BE49-F238E27FC236}">
                  <a16:creationId xmlns:a16="http://schemas.microsoft.com/office/drawing/2014/main" id="{31B90F10-06CD-480E-8D35-6E0FFFB894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4" name="Freeform 56">
              <a:extLst>
                <a:ext uri="{FF2B5EF4-FFF2-40B4-BE49-F238E27FC236}">
                  <a16:creationId xmlns:a16="http://schemas.microsoft.com/office/drawing/2014/main" id="{7BC977DB-69B0-4D8D-B77C-E1127EC417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5" name="Freeform 57">
              <a:extLst>
                <a:ext uri="{FF2B5EF4-FFF2-40B4-BE49-F238E27FC236}">
                  <a16:creationId xmlns:a16="http://schemas.microsoft.com/office/drawing/2014/main" id="{24127454-3FCB-41D6-ACFB-81D7E05A79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6" name="Freeform 58">
              <a:extLst>
                <a:ext uri="{FF2B5EF4-FFF2-40B4-BE49-F238E27FC236}">
                  <a16:creationId xmlns:a16="http://schemas.microsoft.com/office/drawing/2014/main" id="{7AA80D42-B8A8-475B-ADBF-99719CE9FE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D706AE2E-B17B-43A3-84F8-9C0FE9466C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0"/>
            <a:ext cx="12192003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CEFFB8CF-3E94-42D7-849C-841E7744B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bg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71" name="Rectangle 5">
              <a:extLst>
                <a:ext uri="{FF2B5EF4-FFF2-40B4-BE49-F238E27FC236}">
                  <a16:creationId xmlns:a16="http://schemas.microsoft.com/office/drawing/2014/main" id="{C274DE9A-4502-4454-911E-B7FE9ED6DE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72" name="Freeform 6">
              <a:extLst>
                <a:ext uri="{FF2B5EF4-FFF2-40B4-BE49-F238E27FC236}">
                  <a16:creationId xmlns:a16="http://schemas.microsoft.com/office/drawing/2014/main" id="{76AFCF59-7BED-416B-ACD9-EA099C9B29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73" name="Freeform 7">
              <a:extLst>
                <a:ext uri="{FF2B5EF4-FFF2-40B4-BE49-F238E27FC236}">
                  <a16:creationId xmlns:a16="http://schemas.microsoft.com/office/drawing/2014/main" id="{8EEECEBC-B149-42E5-8164-EE5456F062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74" name="Rectangle 8">
              <a:extLst>
                <a:ext uri="{FF2B5EF4-FFF2-40B4-BE49-F238E27FC236}">
                  <a16:creationId xmlns:a16="http://schemas.microsoft.com/office/drawing/2014/main" id="{03B49256-D2D8-436B-8F29-0C7E53366F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75" name="Freeform 9">
              <a:extLst>
                <a:ext uri="{FF2B5EF4-FFF2-40B4-BE49-F238E27FC236}">
                  <a16:creationId xmlns:a16="http://schemas.microsoft.com/office/drawing/2014/main" id="{4045E56F-B537-408E-B346-B9B15C39A5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76" name="Freeform 10">
              <a:extLst>
                <a:ext uri="{FF2B5EF4-FFF2-40B4-BE49-F238E27FC236}">
                  <a16:creationId xmlns:a16="http://schemas.microsoft.com/office/drawing/2014/main" id="{904BDB2F-0893-4AD7-A871-C808C9651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77" name="Freeform 11">
              <a:extLst>
                <a:ext uri="{FF2B5EF4-FFF2-40B4-BE49-F238E27FC236}">
                  <a16:creationId xmlns:a16="http://schemas.microsoft.com/office/drawing/2014/main" id="{512D8C6F-C154-4928-9891-DDCF50DA6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78" name="Freeform 12">
              <a:extLst>
                <a:ext uri="{FF2B5EF4-FFF2-40B4-BE49-F238E27FC236}">
                  <a16:creationId xmlns:a16="http://schemas.microsoft.com/office/drawing/2014/main" id="{7E2BBA63-D694-4AD5-976F-4F1CDB204A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79" name="Freeform 13">
              <a:extLst>
                <a:ext uri="{FF2B5EF4-FFF2-40B4-BE49-F238E27FC236}">
                  <a16:creationId xmlns:a16="http://schemas.microsoft.com/office/drawing/2014/main" id="{394F9847-4F95-42E8-AE7E-8DD8A0E27F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80" name="Freeform 14">
              <a:extLst>
                <a:ext uri="{FF2B5EF4-FFF2-40B4-BE49-F238E27FC236}">
                  <a16:creationId xmlns:a16="http://schemas.microsoft.com/office/drawing/2014/main" id="{48CE4CA3-085D-44AC-996B-9F347B7BC1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81" name="Freeform 15">
              <a:extLst>
                <a:ext uri="{FF2B5EF4-FFF2-40B4-BE49-F238E27FC236}">
                  <a16:creationId xmlns:a16="http://schemas.microsoft.com/office/drawing/2014/main" id="{0D7459AE-7E00-4707-B574-1D3636BB46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82" name="Freeform 16">
              <a:extLst>
                <a:ext uri="{FF2B5EF4-FFF2-40B4-BE49-F238E27FC236}">
                  <a16:creationId xmlns:a16="http://schemas.microsoft.com/office/drawing/2014/main" id="{EF95E020-0C4A-4BD5-84BE-6DF8B8BCAB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83" name="Freeform 17">
              <a:extLst>
                <a:ext uri="{FF2B5EF4-FFF2-40B4-BE49-F238E27FC236}">
                  <a16:creationId xmlns:a16="http://schemas.microsoft.com/office/drawing/2014/main" id="{18CC4862-B9BB-4E63-9630-AA5241E68A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84" name="Freeform 18">
              <a:extLst>
                <a:ext uri="{FF2B5EF4-FFF2-40B4-BE49-F238E27FC236}">
                  <a16:creationId xmlns:a16="http://schemas.microsoft.com/office/drawing/2014/main" id="{156A0508-DDAB-4BFB-824D-CA9D3D8333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85" name="Freeform 19">
              <a:extLst>
                <a:ext uri="{FF2B5EF4-FFF2-40B4-BE49-F238E27FC236}">
                  <a16:creationId xmlns:a16="http://schemas.microsoft.com/office/drawing/2014/main" id="{E3B0103B-60DE-4385-B84E-53694FB9A2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86" name="Freeform 20">
              <a:extLst>
                <a:ext uri="{FF2B5EF4-FFF2-40B4-BE49-F238E27FC236}">
                  <a16:creationId xmlns:a16="http://schemas.microsoft.com/office/drawing/2014/main" id="{C8C1C0D4-C36E-4251-A97F-436AFA3797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87" name="Freeform 21">
              <a:extLst>
                <a:ext uri="{FF2B5EF4-FFF2-40B4-BE49-F238E27FC236}">
                  <a16:creationId xmlns:a16="http://schemas.microsoft.com/office/drawing/2014/main" id="{550D7341-7849-4B72-A2D7-68B7161D43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88" name="Freeform 22">
              <a:extLst>
                <a:ext uri="{FF2B5EF4-FFF2-40B4-BE49-F238E27FC236}">
                  <a16:creationId xmlns:a16="http://schemas.microsoft.com/office/drawing/2014/main" id="{C9E742C7-3FF2-4931-B087-46AAA6C33E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89" name="Freeform 23">
              <a:extLst>
                <a:ext uri="{FF2B5EF4-FFF2-40B4-BE49-F238E27FC236}">
                  <a16:creationId xmlns:a16="http://schemas.microsoft.com/office/drawing/2014/main" id="{424AF1DB-9264-4B94-9F0D-EF37F12D47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90" name="Freeform 24">
              <a:extLst>
                <a:ext uri="{FF2B5EF4-FFF2-40B4-BE49-F238E27FC236}">
                  <a16:creationId xmlns:a16="http://schemas.microsoft.com/office/drawing/2014/main" id="{766E43D2-CF93-4468-9B12-FFB234513D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91" name="Freeform 25">
              <a:extLst>
                <a:ext uri="{FF2B5EF4-FFF2-40B4-BE49-F238E27FC236}">
                  <a16:creationId xmlns:a16="http://schemas.microsoft.com/office/drawing/2014/main" id="{AC24EC38-E0E5-4A4E-A64D-359DD4A559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92" name="Freeform 26">
              <a:extLst>
                <a:ext uri="{FF2B5EF4-FFF2-40B4-BE49-F238E27FC236}">
                  <a16:creationId xmlns:a16="http://schemas.microsoft.com/office/drawing/2014/main" id="{338D8FE1-6073-44CF-857C-9273A16075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93" name="Freeform 27">
              <a:extLst>
                <a:ext uri="{FF2B5EF4-FFF2-40B4-BE49-F238E27FC236}">
                  <a16:creationId xmlns:a16="http://schemas.microsoft.com/office/drawing/2014/main" id="{39BAF819-1ABF-4754-B2E6-8C023A3B94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94" name="Freeform 28">
              <a:extLst>
                <a:ext uri="{FF2B5EF4-FFF2-40B4-BE49-F238E27FC236}">
                  <a16:creationId xmlns:a16="http://schemas.microsoft.com/office/drawing/2014/main" id="{2B5FE77A-C8CA-4E0E-BA89-53BA982E6A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95" name="Freeform 29">
              <a:extLst>
                <a:ext uri="{FF2B5EF4-FFF2-40B4-BE49-F238E27FC236}">
                  <a16:creationId xmlns:a16="http://schemas.microsoft.com/office/drawing/2014/main" id="{264169FF-BB01-4F56-812A-738BE4AACB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96" name="Freeform 30">
              <a:extLst>
                <a:ext uri="{FF2B5EF4-FFF2-40B4-BE49-F238E27FC236}">
                  <a16:creationId xmlns:a16="http://schemas.microsoft.com/office/drawing/2014/main" id="{831BA8DD-49DA-443B-AD7A-1680CD2875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97" name="Freeform 31">
              <a:extLst>
                <a:ext uri="{FF2B5EF4-FFF2-40B4-BE49-F238E27FC236}">
                  <a16:creationId xmlns:a16="http://schemas.microsoft.com/office/drawing/2014/main" id="{15B5FD47-B408-4DD0-BA9C-76C3F6814F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98" name="Freeform 32">
              <a:extLst>
                <a:ext uri="{FF2B5EF4-FFF2-40B4-BE49-F238E27FC236}">
                  <a16:creationId xmlns:a16="http://schemas.microsoft.com/office/drawing/2014/main" id="{2432FB6B-FBB2-438F-A3BC-0392CA9448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99" name="Rectangle 33">
              <a:extLst>
                <a:ext uri="{FF2B5EF4-FFF2-40B4-BE49-F238E27FC236}">
                  <a16:creationId xmlns:a16="http://schemas.microsoft.com/office/drawing/2014/main" id="{A9E1CA69-4810-4E1D-A227-EA4EF0151F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00" name="Freeform 34">
              <a:extLst>
                <a:ext uri="{FF2B5EF4-FFF2-40B4-BE49-F238E27FC236}">
                  <a16:creationId xmlns:a16="http://schemas.microsoft.com/office/drawing/2014/main" id="{978653C5-EFDF-4617-9A6A-E810A9C22D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01" name="Freeform 35">
              <a:extLst>
                <a:ext uri="{FF2B5EF4-FFF2-40B4-BE49-F238E27FC236}">
                  <a16:creationId xmlns:a16="http://schemas.microsoft.com/office/drawing/2014/main" id="{F1B9F231-1E6A-4122-81B0-043E2A5F55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02" name="Freeform 36">
              <a:extLst>
                <a:ext uri="{FF2B5EF4-FFF2-40B4-BE49-F238E27FC236}">
                  <a16:creationId xmlns:a16="http://schemas.microsoft.com/office/drawing/2014/main" id="{DF2B6BD0-0057-43BC-8681-9FAC9FC535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03" name="Freeform 37">
              <a:extLst>
                <a:ext uri="{FF2B5EF4-FFF2-40B4-BE49-F238E27FC236}">
                  <a16:creationId xmlns:a16="http://schemas.microsoft.com/office/drawing/2014/main" id="{6D7D7117-2276-4EB9-882B-A44A2DB066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04" name="Freeform 38">
              <a:extLst>
                <a:ext uri="{FF2B5EF4-FFF2-40B4-BE49-F238E27FC236}">
                  <a16:creationId xmlns:a16="http://schemas.microsoft.com/office/drawing/2014/main" id="{98AD68EB-6444-4B28-8F06-C0B6111ACF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05" name="Freeform 39">
              <a:extLst>
                <a:ext uri="{FF2B5EF4-FFF2-40B4-BE49-F238E27FC236}">
                  <a16:creationId xmlns:a16="http://schemas.microsoft.com/office/drawing/2014/main" id="{438FA125-C459-48A2-913F-F5D04E160E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06" name="Freeform 40">
              <a:extLst>
                <a:ext uri="{FF2B5EF4-FFF2-40B4-BE49-F238E27FC236}">
                  <a16:creationId xmlns:a16="http://schemas.microsoft.com/office/drawing/2014/main" id="{18E796D1-6480-436F-947D-550CCE516E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07" name="Freeform 41">
              <a:extLst>
                <a:ext uri="{FF2B5EF4-FFF2-40B4-BE49-F238E27FC236}">
                  <a16:creationId xmlns:a16="http://schemas.microsoft.com/office/drawing/2014/main" id="{4549B300-4F89-4E35-B5E7-53E3C6A54B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08" name="Freeform 42">
              <a:extLst>
                <a:ext uri="{FF2B5EF4-FFF2-40B4-BE49-F238E27FC236}">
                  <a16:creationId xmlns:a16="http://schemas.microsoft.com/office/drawing/2014/main" id="{D8DA6C40-62DD-4FB3-8D06-5A599E3823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09" name="Freeform 43">
              <a:extLst>
                <a:ext uri="{FF2B5EF4-FFF2-40B4-BE49-F238E27FC236}">
                  <a16:creationId xmlns:a16="http://schemas.microsoft.com/office/drawing/2014/main" id="{28EE2B35-9D3D-4925-8DA9-9DF0E40BC4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10" name="Freeform 44">
              <a:extLst>
                <a:ext uri="{FF2B5EF4-FFF2-40B4-BE49-F238E27FC236}">
                  <a16:creationId xmlns:a16="http://schemas.microsoft.com/office/drawing/2014/main" id="{9DB82611-4043-4758-81EC-2239619803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11" name="Rectangle 45">
              <a:extLst>
                <a:ext uri="{FF2B5EF4-FFF2-40B4-BE49-F238E27FC236}">
                  <a16:creationId xmlns:a16="http://schemas.microsoft.com/office/drawing/2014/main" id="{A8210AB3-0776-4F74-9227-5E448D1AFA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12" name="Freeform 46">
              <a:extLst>
                <a:ext uri="{FF2B5EF4-FFF2-40B4-BE49-F238E27FC236}">
                  <a16:creationId xmlns:a16="http://schemas.microsoft.com/office/drawing/2014/main" id="{002C10AB-E300-481E-AFA5-410481B163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13" name="Freeform 47">
              <a:extLst>
                <a:ext uri="{FF2B5EF4-FFF2-40B4-BE49-F238E27FC236}">
                  <a16:creationId xmlns:a16="http://schemas.microsoft.com/office/drawing/2014/main" id="{11F47C5E-0453-4EF5-B969-A8263DC6AF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14" name="Freeform 48">
              <a:extLst>
                <a:ext uri="{FF2B5EF4-FFF2-40B4-BE49-F238E27FC236}">
                  <a16:creationId xmlns:a16="http://schemas.microsoft.com/office/drawing/2014/main" id="{D0CFDC87-55E8-40E1-BD98-4E1EA2C095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15" name="Freeform 49">
              <a:extLst>
                <a:ext uri="{FF2B5EF4-FFF2-40B4-BE49-F238E27FC236}">
                  <a16:creationId xmlns:a16="http://schemas.microsoft.com/office/drawing/2014/main" id="{C1151505-8A7F-41D8-AE03-AD172E38C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16" name="Freeform 50">
              <a:extLst>
                <a:ext uri="{FF2B5EF4-FFF2-40B4-BE49-F238E27FC236}">
                  <a16:creationId xmlns:a16="http://schemas.microsoft.com/office/drawing/2014/main" id="{918DAD20-1F9F-41A7-B9D0-EE92F9B32D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17" name="Freeform 51">
              <a:extLst>
                <a:ext uri="{FF2B5EF4-FFF2-40B4-BE49-F238E27FC236}">
                  <a16:creationId xmlns:a16="http://schemas.microsoft.com/office/drawing/2014/main" id="{D303B51B-ADCC-43C9-AE4F-0168CFA637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18" name="Freeform 52">
              <a:extLst>
                <a:ext uri="{FF2B5EF4-FFF2-40B4-BE49-F238E27FC236}">
                  <a16:creationId xmlns:a16="http://schemas.microsoft.com/office/drawing/2014/main" id="{5621B409-0B0A-4827-81F9-684C335EE1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19" name="Freeform 53">
              <a:extLst>
                <a:ext uri="{FF2B5EF4-FFF2-40B4-BE49-F238E27FC236}">
                  <a16:creationId xmlns:a16="http://schemas.microsoft.com/office/drawing/2014/main" id="{FCA6910E-A4EC-464B-B285-5F1E40AEFF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20" name="Freeform 54">
              <a:extLst>
                <a:ext uri="{FF2B5EF4-FFF2-40B4-BE49-F238E27FC236}">
                  <a16:creationId xmlns:a16="http://schemas.microsoft.com/office/drawing/2014/main" id="{7D0C75DF-4953-4E72-B34A-2F8BD05235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21" name="Freeform 55">
              <a:extLst>
                <a:ext uri="{FF2B5EF4-FFF2-40B4-BE49-F238E27FC236}">
                  <a16:creationId xmlns:a16="http://schemas.microsoft.com/office/drawing/2014/main" id="{998A65EA-C434-41FF-B792-2BDC115019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22" name="Freeform 56">
              <a:extLst>
                <a:ext uri="{FF2B5EF4-FFF2-40B4-BE49-F238E27FC236}">
                  <a16:creationId xmlns:a16="http://schemas.microsoft.com/office/drawing/2014/main" id="{3A6D2AE4-7ABD-4946-BE69-5FD3C1A1D6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23" name="Freeform 57">
              <a:extLst>
                <a:ext uri="{FF2B5EF4-FFF2-40B4-BE49-F238E27FC236}">
                  <a16:creationId xmlns:a16="http://schemas.microsoft.com/office/drawing/2014/main" id="{833A81DC-8A3A-4141-A713-A2FE1C572B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24" name="Freeform 58">
              <a:extLst>
                <a:ext uri="{FF2B5EF4-FFF2-40B4-BE49-F238E27FC236}">
                  <a16:creationId xmlns:a16="http://schemas.microsoft.com/office/drawing/2014/main" id="{47BB7FFD-57DB-41BD-8D42-9FB58174B1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</p:grpSp>
      <p:pic>
        <p:nvPicPr>
          <p:cNvPr id="126" name="Picture 2">
            <a:extLst>
              <a:ext uri="{FF2B5EF4-FFF2-40B4-BE49-F238E27FC236}">
                <a16:creationId xmlns:a16="http://schemas.microsoft.com/office/drawing/2014/main" id="{3631D3C9-4C1D-4B3A-A737-E6E7800424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" y="-3747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944351CD-58CF-F883-BB65-C92114244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7397" y="1113282"/>
            <a:ext cx="3489569" cy="239668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>
                <a:solidFill>
                  <a:srgbClr val="FFFFFF"/>
                </a:solidFill>
              </a:rPr>
              <a:t>Active Learning</a:t>
            </a:r>
          </a:p>
        </p:txBody>
      </p:sp>
      <p:sp useBgFill="1">
        <p:nvSpPr>
          <p:cNvPr id="128" name="Round Diagonal Corner Rectangle 6">
            <a:extLst>
              <a:ext uri="{FF2B5EF4-FFF2-40B4-BE49-F238E27FC236}">
                <a16:creationId xmlns:a16="http://schemas.microsoft.com/office/drawing/2014/main" id="{5B986EF0-8540-483D-9DDE-1F168FAAC7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8949" y="808057"/>
            <a:ext cx="6752461" cy="5234394"/>
          </a:xfrm>
          <a:prstGeom prst="round2DiagRect">
            <a:avLst>
              <a:gd name="adj1" fmla="val 741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57E8B647-5994-C153-BB7D-94ECDA89C7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988" y="1285921"/>
            <a:ext cx="6112382" cy="427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2764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70970B2-0365-6BBD-162C-3F12A4E0A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Trochę Kuchni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A6BF9D7-9FC9-8B8D-56DB-8A19B7525C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1992702"/>
            <a:ext cx="9905999" cy="4397081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pl-PL"/>
              <a:t> Pobranie plików z tekstami spółek i ich uporządkowanie.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/>
              <a:t> Konwersja PDF lub XHTML na tekst.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/>
              <a:t> Wykrycie interesujących fragmentów tekstu na podstawie słów kluczowych.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/>
              <a:t>Usunięcie powtórzeń i negacji.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/>
              <a:t> Stworzenie modelu wektorowego tekstu.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/>
              <a:t>Generowanie arkuszy do walidacji wyników.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/>
              <a:t> Dalsze przetwarzanie metodami uczenia maszynowego.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/>
              <a:t>Wizualizacje.</a:t>
            </a:r>
          </a:p>
          <a:p>
            <a:pPr>
              <a:buFont typeface="Wingdings" panose="05000000000000000000" pitchFamily="2" charset="2"/>
              <a:buChar char="ü"/>
            </a:pP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29047909"/>
      </p:ext>
    </p:extLst>
  </p:cSld>
  <p:clrMapOvr>
    <a:masterClrMapping/>
  </p:clrMapOvr>
  <p:transition spd="slow">
    <p:push dir="u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BA7D10-84DE-0B5E-A2AA-47BFCFCB8D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03F93F-BC86-3963-93FF-4E9FF4433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Dalsze informacje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86FF74B-69CC-F370-8EB2-C1A603EDC0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1674564"/>
            <a:ext cx="9905999" cy="4715219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pl-PL"/>
              <a:t>Gdy mamy już dobry protokół do kodowania fragmentów, możemy wytrenować klasyfikator za pomocą sztucznej inteligencji, aby odtwarzał kodowanie na większym zestawie. 
Scikit-learn ma kilka podstawowych funkcji:
	</a:t>
            </a:r>
            <a:r>
              <a:rPr lang="pl-PL">
                <a:hlinkClick r:id="rId2"/>
              </a:rPr>
              <a:t>https://scikit-learn.org/stable/tutorial/text_analytics/working_with_text_data.html</a:t>
            </a:r>
            <a:r>
              <a:rPr lang="pl-PL"/>
              <a:t>  
Keras i Tensorflow to miejsca, od których zaczyna się większość rozwiązań
	</a:t>
            </a:r>
            <a:r>
              <a:rPr lang="pl-PL">
                <a:hlinkClick r:id="rId3"/>
              </a:rPr>
              <a:t>https://keras.io/examples/nlp/text_classification_from_scratch/</a:t>
            </a:r>
            <a:r>
              <a:rPr lang="pl-PL"/>
              <a:t>  
	</a:t>
            </a:r>
            <a:r>
              <a:rPr lang="pl-PL">
                <a:hlinkClick r:id="rId4"/>
              </a:rPr>
              <a:t>https://www.tensorflow.org/tutorials/keras/text_classification</a:t>
            </a:r>
            <a:r>
              <a:rPr lang="pl-PL"/>
              <a:t>  
Active learning polega na stopniowym wprowadzaniu do sztucznej inteligencji nowych zakodowanych danych:
	</a:t>
            </a:r>
            <a:r>
              <a:rPr lang="pl-PL">
                <a:hlinkClick r:id="rId5"/>
              </a:rPr>
              <a:t>https://keras.io/examples/nlp/active_learning_review_classification/</a:t>
            </a:r>
            <a:r>
              <a:rPr lang="pl-PL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99232419"/>
      </p:ext>
    </p:extLst>
  </p:cSld>
  <p:clrMapOvr>
    <a:masterClrMapping/>
  </p:clrMapOvr>
  <p:transition spd="slow">
    <p:push dir="u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20661BD-0CBE-6560-EE30-EDE24E23B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625491"/>
          </a:xfrm>
        </p:spPr>
        <p:txBody>
          <a:bodyPr/>
          <a:lstStyle/>
          <a:p>
            <a:r>
              <a:rPr lang="pl-PL"/>
              <a:t>Readings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86B7CA4-E776-5792-57EC-1B9DC4703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1382233"/>
            <a:ext cx="9905999" cy="4965404"/>
          </a:xfrm>
        </p:spPr>
        <p:txBody>
          <a:bodyPr>
            <a:normAutofit fontScale="92500" lnSpcReduction="20000"/>
          </a:bodyPr>
          <a:lstStyle/>
          <a:p>
            <a:r>
              <a:rPr lang="pl-PL"/>
              <a:t>Klimczak, K. M., Fryczak, J. M., Hadro, D., &amp; Fijałkowska, J. (2024). Equivalent sentiment Measures for Cross-Language Analysis of Corporate Communications. </a:t>
            </a:r>
            <a:r>
              <a:rPr lang="pl-PL" i="1"/>
              <a:t>MethodsX</a:t>
            </a:r>
            <a:r>
              <a:rPr lang="pl-PL"/>
              <a:t>, 12, 102745. </a:t>
            </a:r>
            <a:r>
              <a:rPr lang="pl-PL">
                <a:hlinkClick r:id="rId2"/>
              </a:rPr>
              <a:t>https://doi.org/10.1016/j.mex.2024.102745</a:t>
            </a:r>
            <a:r>
              <a:rPr lang="pl-PL"/>
              <a:t> </a:t>
            </a:r>
          </a:p>
          <a:p>
            <a:r>
              <a:rPr lang="en-US"/>
              <a:t>Klimczak, K. M., Hadro, D., &amp; Meyer, M. (2023). Executive communication with stakeholders on sustainability: the case of Poland. </a:t>
            </a:r>
            <a:r>
              <a:rPr lang="en-US" i="1"/>
              <a:t>Accounting in Europe</a:t>
            </a:r>
            <a:r>
              <a:rPr lang="en-US"/>
              <a:t>, 20(3), 281–303. </a:t>
            </a:r>
            <a:r>
              <a:rPr lang="en-US">
                <a:hlinkClick r:id="rId3"/>
              </a:rPr>
              <a:t>https://doi.org/10.1080/17449480.2023.2213242</a:t>
            </a:r>
            <a:r>
              <a:rPr lang="pl-PL"/>
              <a:t> </a:t>
            </a:r>
          </a:p>
          <a:p>
            <a:r>
              <a:rPr lang="en-US"/>
              <a:t>Klimczak, K. M. (2021). Text Analysis in Finance: The challenges for efficient application. W </a:t>
            </a:r>
            <a:r>
              <a:rPr lang="en-US" i="1"/>
              <a:t>Innovation in Financial Services: Balancing Public and Private Interests</a:t>
            </a:r>
            <a:r>
              <a:rPr lang="en-US"/>
              <a:t> (s. 199–216). Routledge. </a:t>
            </a:r>
            <a:endParaRPr lang="pl-PL"/>
          </a:p>
          <a:p>
            <a:r>
              <a:rPr lang="en-US"/>
              <a:t>Klimczak, K. M., Machowiak, W., Shachmurove, Y., &amp; Staniec, I. (2020). Perceived collaborative risk in small and medium technology enterprises. Journal of Small Business Management, 61(2), 540–559. </a:t>
            </a:r>
            <a:r>
              <a:rPr lang="en-US">
                <a:hlinkClick r:id="rId4"/>
              </a:rPr>
              <a:t>https://doi.org/10.1080/00472778.2020.1799305</a:t>
            </a:r>
            <a:r>
              <a:rPr lang="pl-PL"/>
              <a:t> </a:t>
            </a:r>
          </a:p>
          <a:p>
            <a:endParaRPr lang="pl-PL"/>
          </a:p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6766465"/>
      </p:ext>
    </p:extLst>
  </p:cSld>
  <p:clrMapOvr>
    <a:masterClrMapping/>
  </p:clrMapOvr>
  <p:transition spd="slow">
    <p:push dir="u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bwód">
  <a:themeElements>
    <a:clrScheme name="Obwód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Obwód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bwód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TM04033919[[fn=Obwód]]</Template>
  <TotalTime>601</TotalTime>
  <Words>1957</Words>
  <Application>Microsoft Office PowerPoint</Application>
  <PresentationFormat>Panoramiczny</PresentationFormat>
  <Paragraphs>195</Paragraphs>
  <Slides>40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40</vt:i4>
      </vt:variant>
    </vt:vector>
  </HeadingPairs>
  <TitlesOfParts>
    <vt:vector size="46" baseType="lpstr">
      <vt:lpstr>Arial</vt:lpstr>
      <vt:lpstr>Calibri</vt:lpstr>
      <vt:lpstr>Comic Sans MS</vt:lpstr>
      <vt:lpstr>Tw Cen MT</vt:lpstr>
      <vt:lpstr>Wingdings</vt:lpstr>
      <vt:lpstr>Obwód</vt:lpstr>
      <vt:lpstr>Metody przetwarzania tekstu w badaniach nad przedsiębiorstwami</vt:lpstr>
      <vt:lpstr>Moje badania</vt:lpstr>
      <vt:lpstr>Najnowsza Książka</vt:lpstr>
      <vt:lpstr>Zakres</vt:lpstr>
      <vt:lpstr>Problem poznania Przedsiębiorstwa</vt:lpstr>
      <vt:lpstr>Obraz zależy od metody</vt:lpstr>
      <vt:lpstr>Jak COPILOT podsumuje aktywność RnD?</vt:lpstr>
      <vt:lpstr>Zapytajmy o to samo dla SAP…</vt:lpstr>
      <vt:lpstr>Czy może nam zrobić ocenę punktową?</vt:lpstr>
      <vt:lpstr>Ocena zakresu informacji w sprawozdaniu</vt:lpstr>
      <vt:lpstr>Tyle tylko, że analizuje jeden plik na raz…</vt:lpstr>
      <vt:lpstr>Wyzwania w badaniach empirycznych</vt:lpstr>
      <vt:lpstr>Prezentacja programu PowerPoint</vt:lpstr>
      <vt:lpstr>Typowe problemy z Kwestionariuszami</vt:lpstr>
      <vt:lpstr>Prezentacja programu PowerPoint</vt:lpstr>
      <vt:lpstr>Prezentacja programu PowerPoint</vt:lpstr>
      <vt:lpstr>Prezentacja programu PowerPoint</vt:lpstr>
      <vt:lpstr>Prezentacja programu PowerPoint</vt:lpstr>
      <vt:lpstr>Uczenie Maszynowe</vt:lpstr>
      <vt:lpstr>Zmiana nazewnictwa</vt:lpstr>
      <vt:lpstr>Odmienna logika Procesu badawczego</vt:lpstr>
      <vt:lpstr>Łączenie danych z różnych źródeł</vt:lpstr>
      <vt:lpstr>Wizualizacja Procesu zbierania informacji</vt:lpstr>
      <vt:lpstr>Wnioski</vt:lpstr>
      <vt:lpstr>Metody Analizy Tekstu</vt:lpstr>
      <vt:lpstr>Metody analizy tekstu</vt:lpstr>
      <vt:lpstr>Skrypty i Dane na GITHUB</vt:lpstr>
      <vt:lpstr>Polski Korpus Komunikacji Finansowej</vt:lpstr>
      <vt:lpstr>Jak Dostosować Narzędzia programistyczne do Języka Polskiego?</vt:lpstr>
      <vt:lpstr>Prezentacja programu PowerPoint</vt:lpstr>
      <vt:lpstr>RnD Showcase</vt:lpstr>
      <vt:lpstr>Lista słów kluczowych</vt:lpstr>
      <vt:lpstr>Jakie są korzyści?</vt:lpstr>
      <vt:lpstr>W jakim kontekście słowa występują?</vt:lpstr>
      <vt:lpstr>Klasyfikacja wzmianek</vt:lpstr>
      <vt:lpstr>Co dalej?</vt:lpstr>
      <vt:lpstr>Active Learning</vt:lpstr>
      <vt:lpstr>Trochę Kuchni</vt:lpstr>
      <vt:lpstr>Dalsze informacje</vt:lpstr>
      <vt:lpstr>Readings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Researching business organizations from surveys to Big Data</dc:title>
  <dc:creator>Karol Klimczak I82</dc:creator>
  <cp:lastModifiedBy>D R</cp:lastModifiedBy>
  <cp:revision>3</cp:revision>
  <dcterms:created xsi:type="dcterms:W3CDTF">2023-05-09T17:09:31Z</dcterms:created>
  <dcterms:modified xsi:type="dcterms:W3CDTF">2025-01-14T10:42:47Z</dcterms:modified>
</cp:coreProperties>
</file>